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4"/>
  </p:sldMasterIdLst>
  <p:notesMasterIdLst>
    <p:notesMasterId r:id="rId24"/>
  </p:notesMasterIdLst>
  <p:handoutMasterIdLst>
    <p:handoutMasterId r:id="rId25"/>
  </p:handoutMasterIdLst>
  <p:sldIdLst>
    <p:sldId id="4701" r:id="rId5"/>
    <p:sldId id="3082" r:id="rId6"/>
    <p:sldId id="2541" r:id="rId7"/>
    <p:sldId id="4705" r:id="rId8"/>
    <p:sldId id="4572" r:id="rId9"/>
    <p:sldId id="4662" r:id="rId10"/>
    <p:sldId id="2573" r:id="rId11"/>
    <p:sldId id="2574" r:id="rId12"/>
    <p:sldId id="2576" r:id="rId13"/>
    <p:sldId id="2575" r:id="rId14"/>
    <p:sldId id="4648" r:id="rId15"/>
    <p:sldId id="4613" r:id="rId16"/>
    <p:sldId id="4611" r:id="rId17"/>
    <p:sldId id="4650" r:id="rId18"/>
    <p:sldId id="4604" r:id="rId19"/>
    <p:sldId id="4706" r:id="rId20"/>
    <p:sldId id="4698" r:id="rId21"/>
    <p:sldId id="4665" r:id="rId22"/>
    <p:sldId id="4702" r:id="rId23"/>
  </p:sldIdLst>
  <p:sldSz cx="13004800" cy="97536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Helvetica Neue Light" pitchFamily="-1" charset="0"/>
        <a:ea typeface="ヒラギノ角ゴ ProN W3" pitchFamily="-1" charset="-128"/>
        <a:cs typeface="+mn-cs"/>
        <a:sym typeface="Helvetica Neue Light" pitchFamily="-1" charset="0"/>
      </a:defRPr>
    </a:lvl1pPr>
    <a:lvl2pPr marL="457152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Helvetica Neue Light" pitchFamily="-1" charset="0"/>
        <a:ea typeface="ヒラギノ角ゴ ProN W3" pitchFamily="-1" charset="-128"/>
        <a:cs typeface="+mn-cs"/>
        <a:sym typeface="Helvetica Neue Light" pitchFamily="-1" charset="0"/>
      </a:defRPr>
    </a:lvl2pPr>
    <a:lvl3pPr marL="914307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Helvetica Neue Light" pitchFamily="-1" charset="0"/>
        <a:ea typeface="ヒラギノ角ゴ ProN W3" pitchFamily="-1" charset="-128"/>
        <a:cs typeface="+mn-cs"/>
        <a:sym typeface="Helvetica Neue Light" pitchFamily="-1" charset="0"/>
      </a:defRPr>
    </a:lvl3pPr>
    <a:lvl4pPr marL="1371460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Helvetica Neue Light" pitchFamily="-1" charset="0"/>
        <a:ea typeface="ヒラギノ角ゴ ProN W3" pitchFamily="-1" charset="-128"/>
        <a:cs typeface="+mn-cs"/>
        <a:sym typeface="Helvetica Neue Light" pitchFamily="-1" charset="0"/>
      </a:defRPr>
    </a:lvl4pPr>
    <a:lvl5pPr marL="1828612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Helvetica Neue Light" pitchFamily="-1" charset="0"/>
        <a:ea typeface="ヒラギノ角ゴ ProN W3" pitchFamily="-1" charset="-128"/>
        <a:cs typeface="+mn-cs"/>
        <a:sym typeface="Helvetica Neue Light" pitchFamily="-1" charset="0"/>
      </a:defRPr>
    </a:lvl5pPr>
    <a:lvl6pPr marL="2285767" algn="l" defTabSz="914307" rtl="0" eaLnBrk="1" latinLnBrk="0" hangingPunct="1">
      <a:defRPr sz="4300" kern="1200">
        <a:solidFill>
          <a:srgbClr val="000000"/>
        </a:solidFill>
        <a:latin typeface="Helvetica Neue Light" pitchFamily="-1" charset="0"/>
        <a:ea typeface="ヒラギノ角ゴ ProN W3" pitchFamily="-1" charset="-128"/>
        <a:cs typeface="+mn-cs"/>
        <a:sym typeface="Helvetica Neue Light" pitchFamily="-1" charset="0"/>
      </a:defRPr>
    </a:lvl6pPr>
    <a:lvl7pPr marL="2742919" algn="l" defTabSz="914307" rtl="0" eaLnBrk="1" latinLnBrk="0" hangingPunct="1">
      <a:defRPr sz="4300" kern="1200">
        <a:solidFill>
          <a:srgbClr val="000000"/>
        </a:solidFill>
        <a:latin typeface="Helvetica Neue Light" pitchFamily="-1" charset="0"/>
        <a:ea typeface="ヒラギノ角ゴ ProN W3" pitchFamily="-1" charset="-128"/>
        <a:cs typeface="+mn-cs"/>
        <a:sym typeface="Helvetica Neue Light" pitchFamily="-1" charset="0"/>
      </a:defRPr>
    </a:lvl7pPr>
    <a:lvl8pPr marL="3200072" algn="l" defTabSz="914307" rtl="0" eaLnBrk="1" latinLnBrk="0" hangingPunct="1">
      <a:defRPr sz="4300" kern="1200">
        <a:solidFill>
          <a:srgbClr val="000000"/>
        </a:solidFill>
        <a:latin typeface="Helvetica Neue Light" pitchFamily="-1" charset="0"/>
        <a:ea typeface="ヒラギノ角ゴ ProN W3" pitchFamily="-1" charset="-128"/>
        <a:cs typeface="+mn-cs"/>
        <a:sym typeface="Helvetica Neue Light" pitchFamily="-1" charset="0"/>
      </a:defRPr>
    </a:lvl8pPr>
    <a:lvl9pPr marL="3657226" algn="l" defTabSz="914307" rtl="0" eaLnBrk="1" latinLnBrk="0" hangingPunct="1">
      <a:defRPr sz="4300" kern="1200">
        <a:solidFill>
          <a:srgbClr val="000000"/>
        </a:solidFill>
        <a:latin typeface="Helvetica Neue Light" pitchFamily="-1" charset="0"/>
        <a:ea typeface="ヒラギノ角ゴ ProN W3" pitchFamily="-1" charset="-128"/>
        <a:cs typeface="+mn-cs"/>
        <a:sym typeface="Helvetica Neue Light" pitchFamily="-1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56BAB13-BFF4-465B-BA66-128BAF422A4D}">
          <p14:sldIdLst>
            <p14:sldId id="4701"/>
            <p14:sldId id="3082"/>
            <p14:sldId id="2541"/>
            <p14:sldId id="4705"/>
            <p14:sldId id="4572"/>
            <p14:sldId id="4662"/>
            <p14:sldId id="2573"/>
            <p14:sldId id="2574"/>
            <p14:sldId id="2576"/>
            <p14:sldId id="2575"/>
            <p14:sldId id="4648"/>
            <p14:sldId id="4613"/>
            <p14:sldId id="4611"/>
            <p14:sldId id="4650"/>
            <p14:sldId id="4604"/>
            <p14:sldId id="4706"/>
            <p14:sldId id="4698"/>
            <p14:sldId id="4665"/>
            <p14:sldId id="47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DB4541"/>
    <a:srgbClr val="99CC00"/>
    <a:srgbClr val="0065B0"/>
    <a:srgbClr val="3368A2"/>
    <a:srgbClr val="FF3300"/>
    <a:srgbClr val="78A200"/>
    <a:srgbClr val="FF66FF"/>
    <a:srgbClr val="FF7C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94660"/>
  </p:normalViewPr>
  <p:slideViewPr>
    <p:cSldViewPr snapToGrid="0">
      <p:cViewPr varScale="1">
        <p:scale>
          <a:sx n="76" d="100"/>
          <a:sy n="76" d="100"/>
        </p:scale>
        <p:origin x="1656" y="11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6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chemeClr val="tx2">
                    <a:lumMod val="75000"/>
                  </a:schemeClr>
                </a:solidFill>
              </a:rPr>
              <a:t>Enviro400EV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kWh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70C0"/>
              </a:solidFill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E2-4315-938F-25A1196AD59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4E2-4315-938F-25A1196AD5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Sheet1!$A$4:$A$7</c:f>
              <c:strCache>
                <c:ptCount val="4"/>
                <c:pt idx="0">
                  <c:v>Present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strCache>
            </c:strRef>
          </c:cat>
          <c:val>
            <c:numRef>
              <c:f>Sheet1!$B$4:$B$7</c:f>
              <c:numCache>
                <c:formatCode>General</c:formatCode>
                <c:ptCount val="4"/>
                <c:pt idx="0">
                  <c:v>382</c:v>
                </c:pt>
                <c:pt idx="1">
                  <c:v>443</c:v>
                </c:pt>
                <c:pt idx="2">
                  <c:v>489</c:v>
                </c:pt>
                <c:pt idx="3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13-44FC-9FE5-48C2EF4BF630}"/>
            </c:ext>
          </c:extLst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Miles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Sheet1!$A$4:$A$7</c:f>
              <c:strCache>
                <c:ptCount val="4"/>
                <c:pt idx="0">
                  <c:v>Present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strCache>
            </c:strRef>
          </c:cat>
          <c:val>
            <c:numRef>
              <c:f>Sheet1!$C$4:$C$7</c:f>
              <c:numCache>
                <c:formatCode>General</c:formatCode>
                <c:ptCount val="4"/>
                <c:pt idx="0">
                  <c:v>190</c:v>
                </c:pt>
                <c:pt idx="1">
                  <c:v>200</c:v>
                </c:pt>
                <c:pt idx="2">
                  <c:v>220</c:v>
                </c:pt>
                <c:pt idx="3">
                  <c:v>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13-44FC-9FE5-48C2EF4BF6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02184944"/>
        <c:axId val="1087637472"/>
      </c:barChart>
      <c:catAx>
        <c:axId val="130218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7637472"/>
        <c:crosses val="autoZero"/>
        <c:auto val="1"/>
        <c:lblAlgn val="ctr"/>
        <c:lblOffset val="100"/>
        <c:noMultiLvlLbl val="0"/>
      </c:catAx>
      <c:valAx>
        <c:axId val="1087637472"/>
        <c:scaling>
          <c:orientation val="minMax"/>
          <c:min val="100"/>
        </c:scaling>
        <c:delete val="1"/>
        <c:axPos val="l"/>
        <c:numFmt formatCode="General" sourceLinked="1"/>
        <c:majorTickMark val="none"/>
        <c:minorTickMark val="none"/>
        <c:tickLblPos val="nextTo"/>
        <c:crossAx val="1302184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 b="1">
                <a:solidFill>
                  <a:schemeClr val="tx2">
                    <a:lumMod val="75000"/>
                  </a:schemeClr>
                </a:solidFill>
              </a:rPr>
              <a:t>Enviro200EV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Sheet1!$I$3</c:f>
              <c:strCache>
                <c:ptCount val="1"/>
                <c:pt idx="0">
                  <c:v>kWh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20-46CB-BC1A-9EEF6571C54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20-46CB-BC1A-9EEF6571C5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Sheet1!$H$4:$H$7</c:f>
              <c:strCache>
                <c:ptCount val="4"/>
                <c:pt idx="0">
                  <c:v>Present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strCache>
            </c:strRef>
          </c:cat>
          <c:val>
            <c:numRef>
              <c:f>Sheet1!$I$4:$I$7</c:f>
              <c:numCache>
                <c:formatCode>General</c:formatCode>
                <c:ptCount val="4"/>
                <c:pt idx="0">
                  <c:v>348</c:v>
                </c:pt>
                <c:pt idx="1">
                  <c:v>430</c:v>
                </c:pt>
                <c:pt idx="2">
                  <c:v>459</c:v>
                </c:pt>
                <c:pt idx="3">
                  <c:v>484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FE-45B8-979E-0E64E1635369}"/>
            </c:ext>
          </c:extLst>
        </c:ser>
        <c:ser>
          <c:idx val="1"/>
          <c:order val="1"/>
          <c:tx>
            <c:strRef>
              <c:f>Sheet1!$J$3</c:f>
              <c:strCache>
                <c:ptCount val="1"/>
                <c:pt idx="0">
                  <c:v>Miles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Sheet1!$H$4:$H$7</c:f>
              <c:strCache>
                <c:ptCount val="4"/>
                <c:pt idx="0">
                  <c:v>Present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strCache>
            </c:strRef>
          </c:cat>
          <c:val>
            <c:numRef>
              <c:f>Sheet1!$J$4:$J$7</c:f>
              <c:numCache>
                <c:formatCode>General</c:formatCode>
                <c:ptCount val="4"/>
                <c:pt idx="0">
                  <c:v>200</c:v>
                </c:pt>
                <c:pt idx="1">
                  <c:v>245</c:v>
                </c:pt>
                <c:pt idx="2">
                  <c:v>260</c:v>
                </c:pt>
                <c:pt idx="3">
                  <c:v>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FE-45B8-979E-0E64E16353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2011488"/>
        <c:axId val="1297367824"/>
      </c:barChart>
      <c:catAx>
        <c:axId val="1152011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7367824"/>
        <c:crosses val="autoZero"/>
        <c:auto val="1"/>
        <c:lblAlgn val="ctr"/>
        <c:lblOffset val="100"/>
        <c:noMultiLvlLbl val="0"/>
      </c:catAx>
      <c:valAx>
        <c:axId val="1297367824"/>
        <c:scaling>
          <c:orientation val="minMax"/>
          <c:min val="100"/>
        </c:scaling>
        <c:delete val="1"/>
        <c:axPos val="l"/>
        <c:numFmt formatCode="General" sourceLinked="1"/>
        <c:majorTickMark val="none"/>
        <c:minorTickMark val="none"/>
        <c:tickLblPos val="nextTo"/>
        <c:crossAx val="1152011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Sheet1!$C$2</c:f>
              <c:strCache>
                <c:ptCount val="1"/>
                <c:pt idx="0">
                  <c:v>Standard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Sheet1!$C$3:$C$61</c:f>
              <c:numCache>
                <c:formatCode>General</c:formatCode>
                <c:ptCount val="59"/>
                <c:pt idx="0">
                  <c:v>190</c:v>
                </c:pt>
                <c:pt idx="1">
                  <c:v>185</c:v>
                </c:pt>
                <c:pt idx="2">
                  <c:v>180</c:v>
                </c:pt>
                <c:pt idx="3">
                  <c:v>175</c:v>
                </c:pt>
                <c:pt idx="4">
                  <c:v>170</c:v>
                </c:pt>
                <c:pt idx="5">
                  <c:v>165</c:v>
                </c:pt>
                <c:pt idx="6">
                  <c:v>160</c:v>
                </c:pt>
                <c:pt idx="7">
                  <c:v>155</c:v>
                </c:pt>
                <c:pt idx="8">
                  <c:v>150</c:v>
                </c:pt>
                <c:pt idx="9">
                  <c:v>145</c:v>
                </c:pt>
                <c:pt idx="10">
                  <c:v>140</c:v>
                </c:pt>
                <c:pt idx="11">
                  <c:v>135</c:v>
                </c:pt>
                <c:pt idx="12">
                  <c:v>130</c:v>
                </c:pt>
                <c:pt idx="13">
                  <c:v>125</c:v>
                </c:pt>
                <c:pt idx="14">
                  <c:v>120</c:v>
                </c:pt>
                <c:pt idx="15">
                  <c:v>115</c:v>
                </c:pt>
                <c:pt idx="16">
                  <c:v>110</c:v>
                </c:pt>
                <c:pt idx="17">
                  <c:v>105</c:v>
                </c:pt>
                <c:pt idx="18">
                  <c:v>100</c:v>
                </c:pt>
                <c:pt idx="19">
                  <c:v>95</c:v>
                </c:pt>
                <c:pt idx="20">
                  <c:v>90</c:v>
                </c:pt>
                <c:pt idx="21">
                  <c:v>85</c:v>
                </c:pt>
                <c:pt idx="22">
                  <c:v>80</c:v>
                </c:pt>
                <c:pt idx="23">
                  <c:v>75</c:v>
                </c:pt>
                <c:pt idx="24">
                  <c:v>70</c:v>
                </c:pt>
                <c:pt idx="25">
                  <c:v>65</c:v>
                </c:pt>
                <c:pt idx="26">
                  <c:v>60</c:v>
                </c:pt>
                <c:pt idx="27">
                  <c:v>55</c:v>
                </c:pt>
                <c:pt idx="28">
                  <c:v>50</c:v>
                </c:pt>
                <c:pt idx="29">
                  <c:v>45</c:v>
                </c:pt>
                <c:pt idx="30">
                  <c:v>40</c:v>
                </c:pt>
                <c:pt idx="31">
                  <c:v>35</c:v>
                </c:pt>
                <c:pt idx="32">
                  <c:v>30</c:v>
                </c:pt>
                <c:pt idx="33">
                  <c:v>25</c:v>
                </c:pt>
                <c:pt idx="34">
                  <c:v>20</c:v>
                </c:pt>
                <c:pt idx="35">
                  <c:v>15</c:v>
                </c:pt>
                <c:pt idx="36">
                  <c:v>10</c:v>
                </c:pt>
                <c:pt idx="37">
                  <c:v>5</c:v>
                </c:pt>
                <c:pt idx="3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2B0-4977-B464-C9466E960AD8}"/>
            </c:ext>
          </c:extLst>
        </c:ser>
        <c:ser>
          <c:idx val="0"/>
          <c:order val="1"/>
          <c:tx>
            <c:strRef>
              <c:f>Sheet1!$D$2</c:f>
              <c:strCache>
                <c:ptCount val="1"/>
                <c:pt idx="0">
                  <c:v>Opp charge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Sheet1!$D$3:$D$61</c:f>
              <c:numCache>
                <c:formatCode>General</c:formatCode>
                <c:ptCount val="59"/>
                <c:pt idx="0">
                  <c:v>190</c:v>
                </c:pt>
                <c:pt idx="1">
                  <c:v>185</c:v>
                </c:pt>
                <c:pt idx="2">
                  <c:v>180</c:v>
                </c:pt>
                <c:pt idx="3">
                  <c:v>175</c:v>
                </c:pt>
                <c:pt idx="4">
                  <c:v>170</c:v>
                </c:pt>
                <c:pt idx="5">
                  <c:v>165</c:v>
                </c:pt>
                <c:pt idx="6">
                  <c:v>160</c:v>
                </c:pt>
                <c:pt idx="7">
                  <c:v>155</c:v>
                </c:pt>
                <c:pt idx="8">
                  <c:v>150</c:v>
                </c:pt>
                <c:pt idx="9">
                  <c:v>145</c:v>
                </c:pt>
                <c:pt idx="10">
                  <c:v>140</c:v>
                </c:pt>
                <c:pt idx="11">
                  <c:v>160</c:v>
                </c:pt>
                <c:pt idx="12">
                  <c:v>155</c:v>
                </c:pt>
                <c:pt idx="13">
                  <c:v>150</c:v>
                </c:pt>
                <c:pt idx="14">
                  <c:v>145</c:v>
                </c:pt>
                <c:pt idx="15">
                  <c:v>140</c:v>
                </c:pt>
                <c:pt idx="16">
                  <c:v>135</c:v>
                </c:pt>
                <c:pt idx="17">
                  <c:v>130</c:v>
                </c:pt>
                <c:pt idx="18">
                  <c:v>125</c:v>
                </c:pt>
                <c:pt idx="19">
                  <c:v>120</c:v>
                </c:pt>
                <c:pt idx="20">
                  <c:v>115</c:v>
                </c:pt>
                <c:pt idx="21">
                  <c:v>110</c:v>
                </c:pt>
                <c:pt idx="22">
                  <c:v>130</c:v>
                </c:pt>
                <c:pt idx="23">
                  <c:v>125</c:v>
                </c:pt>
                <c:pt idx="24">
                  <c:v>120</c:v>
                </c:pt>
                <c:pt idx="25">
                  <c:v>115</c:v>
                </c:pt>
                <c:pt idx="26">
                  <c:v>110</c:v>
                </c:pt>
                <c:pt idx="27">
                  <c:v>105</c:v>
                </c:pt>
                <c:pt idx="28">
                  <c:v>100</c:v>
                </c:pt>
                <c:pt idx="29">
                  <c:v>95</c:v>
                </c:pt>
                <c:pt idx="30">
                  <c:v>90</c:v>
                </c:pt>
                <c:pt idx="31">
                  <c:v>85</c:v>
                </c:pt>
                <c:pt idx="32">
                  <c:v>80</c:v>
                </c:pt>
                <c:pt idx="33">
                  <c:v>100</c:v>
                </c:pt>
                <c:pt idx="34">
                  <c:v>95</c:v>
                </c:pt>
                <c:pt idx="35">
                  <c:v>90</c:v>
                </c:pt>
                <c:pt idx="36">
                  <c:v>85</c:v>
                </c:pt>
                <c:pt idx="37">
                  <c:v>80</c:v>
                </c:pt>
                <c:pt idx="38">
                  <c:v>75</c:v>
                </c:pt>
                <c:pt idx="39">
                  <c:v>70</c:v>
                </c:pt>
                <c:pt idx="40">
                  <c:v>65</c:v>
                </c:pt>
                <c:pt idx="41">
                  <c:v>60</c:v>
                </c:pt>
                <c:pt idx="42">
                  <c:v>55</c:v>
                </c:pt>
                <c:pt idx="43">
                  <c:v>50</c:v>
                </c:pt>
                <c:pt idx="44">
                  <c:v>70</c:v>
                </c:pt>
                <c:pt idx="45">
                  <c:v>65</c:v>
                </c:pt>
                <c:pt idx="46">
                  <c:v>60</c:v>
                </c:pt>
                <c:pt idx="47">
                  <c:v>55</c:v>
                </c:pt>
                <c:pt idx="48">
                  <c:v>50</c:v>
                </c:pt>
                <c:pt idx="49">
                  <c:v>45</c:v>
                </c:pt>
                <c:pt idx="50">
                  <c:v>40</c:v>
                </c:pt>
                <c:pt idx="51">
                  <c:v>35</c:v>
                </c:pt>
                <c:pt idx="52">
                  <c:v>30</c:v>
                </c:pt>
                <c:pt idx="53">
                  <c:v>25</c:v>
                </c:pt>
                <c:pt idx="54">
                  <c:v>20</c:v>
                </c:pt>
                <c:pt idx="55">
                  <c:v>15</c:v>
                </c:pt>
                <c:pt idx="56">
                  <c:v>10</c:v>
                </c:pt>
                <c:pt idx="57">
                  <c:v>5</c:v>
                </c:pt>
                <c:pt idx="5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2B0-4977-B464-C9466E960A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59650336"/>
        <c:axId val="2059646176"/>
      </c:lineChart>
      <c:catAx>
        <c:axId val="205965033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059646176"/>
        <c:crosses val="autoZero"/>
        <c:auto val="1"/>
        <c:lblAlgn val="ctr"/>
        <c:lblOffset val="100"/>
        <c:noMultiLvlLbl val="0"/>
      </c:catAx>
      <c:valAx>
        <c:axId val="2059646176"/>
        <c:scaling>
          <c:orientation val="minMax"/>
          <c:max val="2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9650336"/>
        <c:crosses val="autoZero"/>
        <c:crossBetween val="between"/>
        <c:majorUnit val="10"/>
        <c:min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6400" cy="4956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90" y="3"/>
            <a:ext cx="2946400" cy="4956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685BE-9249-456D-A219-9C721245F7DA}" type="datetimeFigureOut">
              <a:rPr lang="en-GB" smtClean="0"/>
              <a:pPr/>
              <a:t>01/02/2022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27830"/>
            <a:ext cx="2946400" cy="4972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90" y="9427830"/>
            <a:ext cx="2946400" cy="4972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1C97E-9C31-43D8-B32B-8FAC187F72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41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400" cy="4972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90" y="0"/>
            <a:ext cx="2946400" cy="4972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defRPr>
            </a:lvl1pPr>
          </a:lstStyle>
          <a:p>
            <a:pPr>
              <a:defRPr/>
            </a:pPr>
            <a:fld id="{C26AA9ED-04ED-4989-9844-D5033E270076}" type="datetime1">
              <a:rPr lang="en-US"/>
              <a:pPr>
                <a:defRPr/>
              </a:pPr>
              <a:t>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3" y="4714716"/>
            <a:ext cx="5438775" cy="446690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7830"/>
            <a:ext cx="2946400" cy="4972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90" y="9427830"/>
            <a:ext cx="2946400" cy="4972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defRPr>
            </a:lvl1pPr>
          </a:lstStyle>
          <a:p>
            <a:pPr>
              <a:defRPr/>
            </a:pPr>
            <a:fld id="{D5079BA3-BACA-45B1-A89F-1F487A5A2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310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152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itchFamily="-1" charset="-128"/>
        <a:cs typeface="MS PGothic"/>
      </a:defRPr>
    </a:lvl1pPr>
    <a:lvl2pPr marL="457152" algn="l" defTabSz="457152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itchFamily="-1" charset="-128"/>
        <a:cs typeface="MS PGothic"/>
      </a:defRPr>
    </a:lvl2pPr>
    <a:lvl3pPr marL="914307" algn="l" defTabSz="457152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itchFamily="-1" charset="-128"/>
        <a:cs typeface="MS PGothic"/>
      </a:defRPr>
    </a:lvl3pPr>
    <a:lvl4pPr marL="1371460" algn="l" defTabSz="457152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itchFamily="-1" charset="-128"/>
        <a:cs typeface="MS PGothic"/>
      </a:defRPr>
    </a:lvl4pPr>
    <a:lvl5pPr marL="1828612" algn="l" defTabSz="457152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itchFamily="-1" charset="-128"/>
        <a:cs typeface="MS PGothic"/>
      </a:defRPr>
    </a:lvl5pPr>
    <a:lvl6pPr marL="2285767" algn="l" defTabSz="457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919" algn="l" defTabSz="457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457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457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Along with investment in the skills and people and Aftermarket network to support this growing fleet of zero emission (capable) buses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079BA3-BACA-45B1-A89F-1F487A5A26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373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Pace of transition in North America is slower than in UK</a:t>
            </a:r>
          </a:p>
          <a:p>
            <a:endParaRPr lang="en-GB"/>
          </a:p>
          <a:p>
            <a:r>
              <a:rPr lang="en-GB"/>
              <a:t>Seeds of support from Biden and Trudeau, we are ready for when this translates into market uptake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079BA3-BACA-45B1-A89F-1F487A5A265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02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7785" y="4156719"/>
            <a:ext cx="11017224" cy="1224137"/>
          </a:xfrm>
          <a:prstGeom prst="rect">
            <a:avLst/>
          </a:prstGeom>
        </p:spPr>
        <p:txBody>
          <a:bodyPr lIns="91401" tIns="45700" rIns="91401" bIns="45700"/>
          <a:lstStyle>
            <a:lvl1pPr algn="l">
              <a:defRPr sz="5400" b="1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57267" y="5524872"/>
            <a:ext cx="11017745" cy="2592290"/>
          </a:xfrm>
          <a:prstGeom prst="rect">
            <a:avLst/>
          </a:prstGeom>
        </p:spPr>
        <p:txBody>
          <a:bodyPr vert="horz" lIns="91401" tIns="45700" rIns="91401" bIns="4570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None/>
              <a:defRPr b="1">
                <a:solidFill>
                  <a:srgbClr val="990099"/>
                </a:solidFill>
                <a:latin typeface="+mj-lt"/>
                <a:cs typeface="Arial" panose="020B0604020202020204" pitchFamily="34" charset="0"/>
              </a:defRPr>
            </a:lvl1pPr>
            <a:lvl2pPr marL="393491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None/>
              <a:defRPr b="1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2pPr>
            <a:lvl3pPr marL="837755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None/>
              <a:defRPr b="1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43DC6-F703-43FF-AA57-FEBBAEA5E0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155" y="1158388"/>
            <a:ext cx="4048490" cy="211701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1EBD7A-AD43-43B9-89AF-1A20DE8705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056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28328"/>
            <a:ext cx="11861800" cy="109887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833300" y="1996480"/>
            <a:ext cx="3600000" cy="25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571300" y="1996480"/>
            <a:ext cx="3600000" cy="25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702300" y="1996480"/>
            <a:ext cx="3600000" cy="25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833200" y="5021096"/>
            <a:ext cx="3600000" cy="25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571200" y="5021096"/>
            <a:ext cx="3600000" cy="25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4702200" y="5021096"/>
            <a:ext cx="3600000" cy="25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18F83D-59A6-41AD-8603-2AB4277D53D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401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2400" y="1924050"/>
            <a:ext cx="11862000" cy="6553150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28328"/>
            <a:ext cx="11861800" cy="109887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DB8FFF-C055-478B-A36A-347A6F5A33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420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004800" cy="8543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830174-3D72-4E9B-AA21-7D82624B4E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230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64297A-03E6-499B-87C7-33D44F8C63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036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3166" y="1907372"/>
            <a:ext cx="12038471" cy="5567380"/>
          </a:xfrm>
          <a:prstGeom prst="rect">
            <a:avLst/>
          </a:prstGeom>
        </p:spPr>
        <p:txBody>
          <a:bodyPr/>
          <a:lstStyle>
            <a:lvl1pPr marL="237969" indent="-237969">
              <a:spcBef>
                <a:spcPts val="0"/>
              </a:spcBef>
              <a:spcAft>
                <a:spcPts val="1707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45">
                <a:solidFill>
                  <a:schemeClr val="tx1"/>
                </a:solidFill>
                <a:latin typeface="+mj-lt"/>
              </a:defRPr>
            </a:lvl1pPr>
            <a:lvl2pPr marL="589251" indent="-237969">
              <a:spcBef>
                <a:spcPts val="0"/>
              </a:spcBef>
              <a:spcAft>
                <a:spcPts val="1707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560">
                <a:solidFill>
                  <a:schemeClr val="tx1"/>
                </a:solidFill>
                <a:latin typeface="+mj-lt"/>
              </a:defRPr>
            </a:lvl2pPr>
            <a:lvl3pPr>
              <a:defRPr sz="2845">
                <a:latin typeface="+mj-lt"/>
              </a:defRPr>
            </a:lvl3pPr>
            <a:lvl4pPr>
              <a:defRPr sz="2845">
                <a:latin typeface="+mj-lt"/>
              </a:defRPr>
            </a:lvl4pPr>
            <a:lvl5pPr>
              <a:defRPr sz="2845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076" y="662801"/>
            <a:ext cx="12040650" cy="1024000"/>
          </a:xfrm>
          <a:prstGeom prst="rect">
            <a:avLst/>
          </a:prstGeom>
        </p:spPr>
        <p:txBody>
          <a:bodyPr/>
          <a:lstStyle>
            <a:lvl1pPr>
              <a:defRPr sz="3982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8F0788-B62B-467E-9CDA-F20DB8378B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537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7784" y="4588768"/>
            <a:ext cx="11017224" cy="864097"/>
          </a:xfrm>
          <a:prstGeom prst="rect">
            <a:avLst/>
          </a:prstGeom>
        </p:spPr>
        <p:txBody>
          <a:bodyPr lIns="91401" tIns="45700" rIns="91401" bIns="45700"/>
          <a:lstStyle>
            <a:lvl1pPr algn="l">
              <a:defRPr sz="4400" b="1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57267" y="5812904"/>
            <a:ext cx="11017745" cy="2304258"/>
          </a:xfrm>
          <a:prstGeom prst="rect">
            <a:avLst/>
          </a:prstGeom>
        </p:spPr>
        <p:txBody>
          <a:bodyPr vert="horz" lIns="91401" tIns="45700" rIns="91401" bIns="4570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None/>
              <a:defRPr b="1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  <a:lvl2pPr marL="393491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None/>
              <a:defRPr b="1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2pPr>
            <a:lvl3pPr marL="837755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None/>
              <a:defRPr b="1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43FDB5-5309-4D51-B0B0-CBA1463521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8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28328"/>
            <a:ext cx="11861800" cy="109887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571300" y="1924050"/>
            <a:ext cx="11862000" cy="6564857"/>
          </a:xfrm>
          <a:prstGeom prst="rect">
            <a:avLst/>
          </a:prstGeom>
        </p:spPr>
        <p:txBody>
          <a:bodyPr/>
          <a:lstStyle>
            <a:lvl1pPr marL="266562" indent="-2665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j-lt"/>
              </a:defRPr>
            </a:lvl1pPr>
            <a:lvl2pPr marL="660053" indent="-2665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j-lt"/>
              </a:defRPr>
            </a:lvl2pPr>
            <a:lvl3pPr marL="1104317" indent="-2665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j-lt"/>
              </a:defRPr>
            </a:lvl3pPr>
            <a:lvl4pPr marL="1548585" indent="-26656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1992852" indent="-26656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2A4E73-098A-48CC-902F-37AEF715A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1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2 Pictures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571500" y="1924472"/>
            <a:ext cx="8019332" cy="6564857"/>
          </a:xfrm>
          <a:prstGeom prst="rect">
            <a:avLst/>
          </a:prstGeom>
        </p:spPr>
        <p:txBody>
          <a:bodyPr/>
          <a:lstStyle>
            <a:lvl1pPr marL="266562" indent="-2665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j-lt"/>
              </a:defRPr>
            </a:lvl1pPr>
            <a:lvl2pPr marL="660053" indent="-2665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j-lt"/>
              </a:defRPr>
            </a:lvl2pPr>
            <a:lvl3pPr marL="1104317" indent="-2665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j-lt"/>
              </a:defRPr>
            </a:lvl3pPr>
            <a:lvl4pPr marL="1548585" indent="-26656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1992852" indent="-26656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28328"/>
            <a:ext cx="11861800" cy="109887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42488" y="1996480"/>
            <a:ext cx="3600000" cy="25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842488" y="4804792"/>
            <a:ext cx="3600000" cy="25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8687E9-2F69-4230-B536-9FE62E293A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39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2 Pictures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414168" y="1924472"/>
            <a:ext cx="8019332" cy="6564857"/>
          </a:xfrm>
          <a:prstGeom prst="rect">
            <a:avLst/>
          </a:prstGeom>
        </p:spPr>
        <p:txBody>
          <a:bodyPr/>
          <a:lstStyle>
            <a:lvl1pPr marL="266562" indent="-2665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j-lt"/>
              </a:defRPr>
            </a:lvl1pPr>
            <a:lvl2pPr marL="660053" indent="-2665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j-lt"/>
              </a:defRPr>
            </a:lvl2pPr>
            <a:lvl3pPr marL="1104317" indent="-2665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j-lt"/>
              </a:defRPr>
            </a:lvl3pPr>
            <a:lvl4pPr marL="1548585" indent="-26656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1992852" indent="-26656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28328"/>
            <a:ext cx="11861800" cy="109887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71300" y="1996480"/>
            <a:ext cx="3600000" cy="25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571300" y="4804792"/>
            <a:ext cx="3600000" cy="25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0B97FA-B9D6-44EE-9159-18F4B8C6B3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447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right)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28328"/>
            <a:ext cx="11861800" cy="109887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571300" y="1924051"/>
            <a:ext cx="3770860" cy="5545038"/>
          </a:xfrm>
          <a:prstGeom prst="rect">
            <a:avLst/>
          </a:prstGeom>
        </p:spPr>
        <p:txBody>
          <a:bodyPr/>
          <a:lstStyle>
            <a:lvl1pPr marL="266562" indent="-2665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j-lt"/>
              </a:defRPr>
            </a:lvl1pPr>
            <a:lvl2pPr marL="660053" indent="-26656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04317" indent="-26656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1548585" indent="-26656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1992852" indent="-26656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513300" y="1996480"/>
            <a:ext cx="7920000" cy="54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521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28328"/>
            <a:ext cx="11861800" cy="109887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71300" y="1996480"/>
            <a:ext cx="7920000" cy="54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3"/>
          </p:nvPr>
        </p:nvSpPr>
        <p:spPr>
          <a:xfrm>
            <a:off x="8662640" y="1924051"/>
            <a:ext cx="3770860" cy="5545038"/>
          </a:xfrm>
          <a:prstGeom prst="rect">
            <a:avLst/>
          </a:prstGeom>
        </p:spPr>
        <p:txBody>
          <a:bodyPr/>
          <a:lstStyle>
            <a:lvl1pPr marL="266562" indent="-2665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j-lt"/>
              </a:defRPr>
            </a:lvl1pPr>
            <a:lvl2pPr marL="660053" indent="-26656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04317" indent="-26656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1548585" indent="-26656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1992852" indent="-26656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5801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g picture (left) + 2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28328"/>
            <a:ext cx="11861800" cy="109887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71300" y="1996480"/>
            <a:ext cx="7920000" cy="54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42488" y="1996480"/>
            <a:ext cx="3600000" cy="25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842488" y="4876480"/>
            <a:ext cx="3600000" cy="25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279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g picture (right) + 2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28328"/>
            <a:ext cx="11861800" cy="109887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513300" y="1996480"/>
            <a:ext cx="7920000" cy="54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71500" y="1996480"/>
            <a:ext cx="3600000" cy="25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571500" y="4876480"/>
            <a:ext cx="3600000" cy="25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110C7B-E8BF-4F9B-A975-AF61CD2D80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67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8549208"/>
            <a:ext cx="13004800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3368A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4" descr="ADL(V)_CMYK.eps">
            <a:extLst>
              <a:ext uri="{FF2B5EF4-FFF2-40B4-BE49-F238E27FC236}">
                <a16:creationId xmlns:a16="http://schemas.microsoft.com/office/drawing/2014/main" id="{D7D46F90-6279-4187-8615-51C9011D19B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872" y="8693224"/>
            <a:ext cx="1868489" cy="893943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82A2FC39-6EA8-4EDD-8F03-0F7507F64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9234488"/>
            <a:ext cx="597744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294D73"/>
                </a:solidFill>
                <a:latin typeface="Source Sans Pro" panose="020B0503030403020204" pitchFamily="34" charset="0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defRPr>
            </a:lvl1pPr>
            <a:lvl2pPr marL="457152"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000000"/>
                </a:solidFill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defRPr>
            </a:lvl2pPr>
            <a:lvl3pPr marL="914307"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000000"/>
                </a:solidFill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defRPr>
            </a:lvl3pPr>
            <a:lvl4pPr marL="1371460"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000000"/>
                </a:solidFill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defRPr>
            </a:lvl4pPr>
            <a:lvl5pPr marL="1828612"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000000"/>
                </a:solidFill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defRPr>
            </a:lvl5pPr>
            <a:lvl6pPr marL="2285767" algn="l" defTabSz="914307" rtl="0" eaLnBrk="1" latinLnBrk="0" hangingPunct="1">
              <a:defRPr sz="4300" kern="1200">
                <a:solidFill>
                  <a:srgbClr val="000000"/>
                </a:solidFill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defRPr>
            </a:lvl6pPr>
            <a:lvl7pPr marL="2742919" algn="l" defTabSz="914307" rtl="0" eaLnBrk="1" latinLnBrk="0" hangingPunct="1">
              <a:defRPr sz="4300" kern="1200">
                <a:solidFill>
                  <a:srgbClr val="000000"/>
                </a:solidFill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defRPr>
            </a:lvl7pPr>
            <a:lvl8pPr marL="3200072" algn="l" defTabSz="914307" rtl="0" eaLnBrk="1" latinLnBrk="0" hangingPunct="1">
              <a:defRPr sz="4300" kern="1200">
                <a:solidFill>
                  <a:srgbClr val="000000"/>
                </a:solidFill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defRPr>
            </a:lvl8pPr>
            <a:lvl9pPr marL="3657226" algn="l" defTabSz="914307" rtl="0" eaLnBrk="1" latinLnBrk="0" hangingPunct="1">
              <a:defRPr sz="4300" kern="1200">
                <a:solidFill>
                  <a:srgbClr val="000000"/>
                </a:solidFill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defRPr>
            </a:lvl9pPr>
          </a:lstStyle>
          <a:p>
            <a:fld id="{7537F499-9DF6-471E-9B3A-6ADFDA53050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56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90" r:id="rId2"/>
    <p:sldLayoutId id="2147483684" r:id="rId3"/>
    <p:sldLayoutId id="2147483685" r:id="rId4"/>
    <p:sldLayoutId id="2147483694" r:id="rId5"/>
    <p:sldLayoutId id="2147483686" r:id="rId6"/>
    <p:sldLayoutId id="2147483687" r:id="rId7"/>
    <p:sldLayoutId id="2147483695" r:id="rId8"/>
    <p:sldLayoutId id="2147483696" r:id="rId9"/>
    <p:sldLayoutId id="2147483691" r:id="rId10"/>
    <p:sldLayoutId id="2147483680" r:id="rId11"/>
    <p:sldLayoutId id="2147483681" r:id="rId12"/>
    <p:sldLayoutId id="2147483678" r:id="rId13"/>
    <p:sldLayoutId id="2147483699" r:id="rId1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 b="1">
          <a:solidFill>
            <a:srgbClr val="3368A2"/>
          </a:solidFill>
          <a:latin typeface="+mj-lt"/>
          <a:ea typeface="+mj-ea"/>
          <a:cs typeface="+mj-cs"/>
          <a:sym typeface="Helvetica Neue Light" pitchFamily="-1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Helvetica Neue Light" pitchFamily="-1" charset="0"/>
          <a:ea typeface="ヒラギノ角ゴ ProN W3" pitchFamily="-1" charset="-128"/>
          <a:cs typeface="ヒラギノ角ゴ ProN W3" pitchFamily="-1" charset="-128"/>
          <a:sym typeface="Helvetica Neue Light" pitchFamily="-1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Helvetica Neue Light" pitchFamily="-1" charset="0"/>
          <a:ea typeface="ヒラギノ角ゴ ProN W3" pitchFamily="-1" charset="-128"/>
          <a:cs typeface="ヒラギノ角ゴ ProN W3" pitchFamily="-1" charset="-128"/>
          <a:sym typeface="Helvetica Neue Light" pitchFamily="-1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Helvetica Neue Light" pitchFamily="-1" charset="0"/>
          <a:ea typeface="ヒラギノ角ゴ ProN W3" pitchFamily="-1" charset="-128"/>
          <a:cs typeface="ヒラギノ角ゴ ProN W3" pitchFamily="-1" charset="-128"/>
          <a:sym typeface="Helvetica Neue Light" pitchFamily="-1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Helvetica Neue Light" pitchFamily="-1" charset="0"/>
          <a:ea typeface="ヒラギノ角ゴ ProN W3" pitchFamily="-1" charset="-128"/>
          <a:cs typeface="ヒラギノ角ゴ ProN W3" pitchFamily="-1" charset="-128"/>
          <a:sym typeface="Helvetica Neue Light" pitchFamily="-1" charset="0"/>
        </a:defRPr>
      </a:lvl5pPr>
      <a:lvl6pPr marL="456957" algn="l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pitchFamily="-1" charset="0"/>
          <a:ea typeface="ヒラギノ角ゴ ProN W3" pitchFamily="-1" charset="-128"/>
          <a:cs typeface="ヒラギノ角ゴ ProN W3" pitchFamily="-1" charset="-128"/>
          <a:sym typeface="Helvetica Neue Light" pitchFamily="-1" charset="0"/>
        </a:defRPr>
      </a:lvl6pPr>
      <a:lvl7pPr marL="913919" algn="l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pitchFamily="-1" charset="0"/>
          <a:ea typeface="ヒラギノ角ゴ ProN W3" pitchFamily="-1" charset="-128"/>
          <a:cs typeface="ヒラギノ角ゴ ProN W3" pitchFamily="-1" charset="-128"/>
          <a:sym typeface="Helvetica Neue Light" pitchFamily="-1" charset="0"/>
        </a:defRPr>
      </a:lvl7pPr>
      <a:lvl8pPr marL="1370876" algn="l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pitchFamily="-1" charset="0"/>
          <a:ea typeface="ヒラギノ角ゴ ProN W3" pitchFamily="-1" charset="-128"/>
          <a:cs typeface="ヒラギノ角ゴ ProN W3" pitchFamily="-1" charset="-128"/>
          <a:sym typeface="Helvetica Neue Light" pitchFamily="-1" charset="0"/>
        </a:defRPr>
      </a:lvl8pPr>
      <a:lvl9pPr marL="1827837" algn="l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pitchFamily="-1" charset="0"/>
          <a:ea typeface="ヒラギノ角ゴ ProN W3" pitchFamily="-1" charset="-128"/>
          <a:cs typeface="ヒラギノ角ゴ ProN W3" pitchFamily="-1" charset="-128"/>
          <a:sym typeface="Helvetica Neue Light" pitchFamily="-1" charset="0"/>
        </a:defRPr>
      </a:lvl9pPr>
    </p:titleStyle>
    <p:bodyStyle>
      <a:lvl1pPr marL="266562" indent="-266562" algn="l" rtl="0" eaLnBrk="1" fontAlgn="base" hangingPunct="1">
        <a:lnSpc>
          <a:spcPct val="100000"/>
        </a:lnSpc>
        <a:spcBef>
          <a:spcPts val="2399"/>
        </a:spcBef>
        <a:spcAft>
          <a:spcPct val="0"/>
        </a:spcAft>
        <a:buClr>
          <a:srgbClr val="606060"/>
        </a:buClr>
        <a:buSzPct val="100000"/>
        <a:buFont typeface="Helvetica Neue" pitchFamily="-1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-1" charset="0"/>
        </a:defRPr>
      </a:lvl1pPr>
      <a:lvl2pPr marL="660053" indent="-266562" algn="l" rtl="0" eaLnBrk="1" fontAlgn="base" hangingPunct="1">
        <a:lnSpc>
          <a:spcPct val="100000"/>
        </a:lnSpc>
        <a:spcBef>
          <a:spcPts val="2399"/>
        </a:spcBef>
        <a:spcAft>
          <a:spcPct val="0"/>
        </a:spcAft>
        <a:buClr>
          <a:srgbClr val="606060"/>
        </a:buClr>
        <a:buSzPct val="100000"/>
        <a:buFont typeface="Helvetica Neue" pitchFamily="-1" charset="0"/>
        <a:buChar char="•"/>
        <a:defRPr sz="2400">
          <a:solidFill>
            <a:srgbClr val="606060"/>
          </a:solidFill>
          <a:latin typeface="+mn-lt"/>
          <a:ea typeface="+mn-ea"/>
          <a:cs typeface="+mn-cs"/>
          <a:sym typeface="Helvetica Neue" pitchFamily="-1" charset="0"/>
        </a:defRPr>
      </a:lvl2pPr>
      <a:lvl3pPr marL="1104317" indent="-266562" algn="l" rtl="0" eaLnBrk="1" fontAlgn="base" hangingPunct="1">
        <a:lnSpc>
          <a:spcPct val="100000"/>
        </a:lnSpc>
        <a:spcBef>
          <a:spcPts val="2399"/>
        </a:spcBef>
        <a:spcAft>
          <a:spcPct val="0"/>
        </a:spcAft>
        <a:buClr>
          <a:srgbClr val="606060"/>
        </a:buClr>
        <a:buSzPct val="100000"/>
        <a:buFont typeface="Helvetica Neue" pitchFamily="-1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pitchFamily="-1" charset="0"/>
        </a:defRPr>
      </a:lvl3pPr>
      <a:lvl4pPr marL="1548585" indent="-266562" algn="l" rtl="0" eaLnBrk="1" fontAlgn="base" hangingPunct="1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-1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-1" charset="0"/>
        </a:defRPr>
      </a:lvl4pPr>
      <a:lvl5pPr marL="1992852" indent="-266562" algn="l" rtl="0" eaLnBrk="1" fontAlgn="base" hangingPunct="1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-1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-1" charset="0"/>
        </a:defRPr>
      </a:lvl5pPr>
      <a:lvl6pPr marL="2449812" indent="-266562" algn="l" rtl="0" eaLnBrk="1" fontAlgn="base" hangingPunct="1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-1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-1" charset="0"/>
        </a:defRPr>
      </a:lvl6pPr>
      <a:lvl7pPr marL="2906773" indent="-266562" algn="l" rtl="0" eaLnBrk="1" fontAlgn="base" hangingPunct="1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-1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-1" charset="0"/>
        </a:defRPr>
      </a:lvl7pPr>
      <a:lvl8pPr marL="3363731" indent="-266562" algn="l" rtl="0" eaLnBrk="1" fontAlgn="base" hangingPunct="1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-1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-1" charset="0"/>
        </a:defRPr>
      </a:lvl8pPr>
      <a:lvl9pPr marL="3820692" indent="-266562" algn="l" rtl="0" eaLnBrk="1" fontAlgn="base" hangingPunct="1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-1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-1" charset="0"/>
        </a:defRPr>
      </a:lvl9pPr>
    </p:bodyStyle>
    <p:otherStyle>
      <a:defPPr>
        <a:defRPr lang="en-US"/>
      </a:defPPr>
      <a:lvl1pPr marL="0" algn="l" defTabSz="4569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7" algn="l" defTabSz="4569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9" algn="l" defTabSz="4569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76" algn="l" defTabSz="4569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37" algn="l" defTabSz="4569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97" algn="l" defTabSz="4569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56" algn="l" defTabSz="4569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17" algn="l" defTabSz="4569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77" algn="l" defTabSz="4569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source=images&amp;cd=&amp;cad=rja&amp;uact=8&amp;ved=2ahUKEwiyztb1157bAhWD1xQKHUaeCMwQjRx6BAgBEAU&amp;url=https://www.busandcoachbuyer.com/europes-biggest-electric-fleet/&amp;psig=AOvVaw2_hQJFFcixJ06KHROehsED&amp;ust=1527262928484443" TargetMode="Externa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, bus, transport&#10;&#10;Description automatically generated">
            <a:extLst>
              <a:ext uri="{FF2B5EF4-FFF2-40B4-BE49-F238E27FC236}">
                <a16:creationId xmlns:a16="http://schemas.microsoft.com/office/drawing/2014/main" id="{89641639-0F44-4460-9721-D2A9A0EB7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72"/>
            <a:ext cx="13004800" cy="8549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CEDF9F-BFFA-4959-A5A0-EB7C6112DCBC}"/>
              </a:ext>
            </a:extLst>
          </p:cNvPr>
          <p:cNvSpPr txBox="1"/>
          <p:nvPr/>
        </p:nvSpPr>
        <p:spPr>
          <a:xfrm>
            <a:off x="7104638" y="124272"/>
            <a:ext cx="5572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dirty="0">
                <a:solidFill>
                  <a:schemeClr val="bg1"/>
                </a:solidFill>
              </a:rPr>
              <a:t>ADLs Zero Emission Vehicle Range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BFB91F-8D1A-431C-9F85-AEC6A12938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32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F4064-7CDC-4F61-BF8D-152F978A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Battery and range growth forecast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E7450-D638-4D1A-8079-09530D386CF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1300" y="6028928"/>
            <a:ext cx="11862000" cy="2459979"/>
          </a:xfrm>
        </p:spPr>
        <p:txBody>
          <a:bodyPr/>
          <a:lstStyle/>
          <a:p>
            <a:r>
              <a:rPr lang="en-GB"/>
              <a:t>Average bus mileage in UK is 142 miles/day</a:t>
            </a:r>
          </a:p>
          <a:p>
            <a:r>
              <a:rPr lang="en-GB"/>
              <a:t>Next generation batteries will have higher power density and will be lighter than current batteries providing opportunity for passenger capacity growth in double deck</a:t>
            </a:r>
          </a:p>
          <a:p>
            <a:endParaRPr lang="en-GB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CBCCCD2-3496-4A95-BECD-7868F2258A60}"/>
              </a:ext>
            </a:extLst>
          </p:cNvPr>
          <p:cNvGraphicFramePr>
            <a:graphicFrameLocks/>
          </p:cNvGraphicFramePr>
          <p:nvPr/>
        </p:nvGraphicFramePr>
        <p:xfrm>
          <a:off x="6699174" y="1899038"/>
          <a:ext cx="5642868" cy="3761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D7CEBBA-4F51-48D5-B119-56AE0DA2DBA5}"/>
              </a:ext>
            </a:extLst>
          </p:cNvPr>
          <p:cNvGraphicFramePr>
            <a:graphicFrameLocks/>
          </p:cNvGraphicFramePr>
          <p:nvPr/>
        </p:nvGraphicFramePr>
        <p:xfrm>
          <a:off x="662759" y="1882539"/>
          <a:ext cx="5642868" cy="3761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FC352-B065-471A-B8FF-1452A4EC5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680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032F2-0337-4A67-BE0B-DF39AAA96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FAQs about EV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0BDB7D1-67FF-423C-B320-41CA8AA8E6A5}"/>
              </a:ext>
            </a:extLst>
          </p:cNvPr>
          <p:cNvSpPr txBox="1">
            <a:spLocks/>
          </p:cNvSpPr>
          <p:nvPr/>
        </p:nvSpPr>
        <p:spPr>
          <a:xfrm>
            <a:off x="571499" y="1492424"/>
            <a:ext cx="11861800" cy="6264696"/>
          </a:xfrm>
          <a:prstGeom prst="rect">
            <a:avLst/>
          </a:prstGeom>
        </p:spPr>
        <p:txBody>
          <a:bodyPr/>
          <a:lstStyle>
            <a:lvl1pPr marL="266562" indent="-266562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 Neue" pitchFamily="-1" charset="0"/>
              </a:defRPr>
            </a:lvl1pPr>
            <a:lvl2pPr marL="660053" indent="-266562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 Neue" pitchFamily="-1" charset="0"/>
              </a:defRPr>
            </a:lvl2pPr>
            <a:lvl3pPr marL="1104317" indent="-266562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 Neue" pitchFamily="-1" charset="0"/>
              </a:defRPr>
            </a:lvl3pPr>
            <a:lvl4pPr marL="1548585" indent="-266562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4pPr>
            <a:lvl5pPr marL="1992852" indent="-266562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5pPr>
            <a:lvl6pPr marL="2449812" indent="-266562" algn="l" rtl="0" eaLnBrk="1" fontAlgn="base" hangingPunct="1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6pPr>
            <a:lvl7pPr marL="2906773" indent="-266562" algn="l" rtl="0" eaLnBrk="1" fontAlgn="base" hangingPunct="1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7pPr>
            <a:lvl8pPr marL="3363731" indent="-266562" algn="l" rtl="0" eaLnBrk="1" fontAlgn="base" hangingPunct="1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8pPr>
            <a:lvl9pPr marL="3820692" indent="-266562" algn="l" rtl="0" eaLnBrk="1" fontAlgn="base" hangingPunct="1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9pPr>
          </a:lstStyle>
          <a:p>
            <a:r>
              <a:rPr lang="en-GB" b="1" kern="0"/>
              <a:t>What range can I gain from an opportunity charging.</a:t>
            </a:r>
          </a:p>
          <a:p>
            <a:pPr lvl="1"/>
            <a:r>
              <a:rPr lang="en-GB" kern="0"/>
              <a:t>With a pantograph positioned on the route where the vehicle is stationary for 10 minutes gives the battery a boost of range.</a:t>
            </a: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103853CF-DDE5-4009-97FD-EEB3A6BF9A79}"/>
              </a:ext>
            </a:extLst>
          </p:cNvPr>
          <p:cNvGraphicFramePr>
            <a:graphicFrameLocks noGrp="1"/>
          </p:cNvGraphicFramePr>
          <p:nvPr/>
        </p:nvGraphicFramePr>
        <p:xfrm>
          <a:off x="-1" y="2860576"/>
          <a:ext cx="130048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421">
                  <a:extLst>
                    <a:ext uri="{9D8B030D-6E8A-4147-A177-3AD203B41FA5}">
                      <a16:colId xmlns:a16="http://schemas.microsoft.com/office/drawing/2014/main" val="4203452190"/>
                    </a:ext>
                  </a:extLst>
                </a:gridCol>
                <a:gridCol w="1178699">
                  <a:extLst>
                    <a:ext uri="{9D8B030D-6E8A-4147-A177-3AD203B41FA5}">
                      <a16:colId xmlns:a16="http://schemas.microsoft.com/office/drawing/2014/main" val="1053505474"/>
                    </a:ext>
                  </a:extLst>
                </a:gridCol>
                <a:gridCol w="1573612">
                  <a:extLst>
                    <a:ext uri="{9D8B030D-6E8A-4147-A177-3AD203B41FA5}">
                      <a16:colId xmlns:a16="http://schemas.microsoft.com/office/drawing/2014/main" val="1101017481"/>
                    </a:ext>
                  </a:extLst>
                </a:gridCol>
                <a:gridCol w="2002779">
                  <a:extLst>
                    <a:ext uri="{9D8B030D-6E8A-4147-A177-3AD203B41FA5}">
                      <a16:colId xmlns:a16="http://schemas.microsoft.com/office/drawing/2014/main" val="3848336476"/>
                    </a:ext>
                  </a:extLst>
                </a:gridCol>
                <a:gridCol w="2074307">
                  <a:extLst>
                    <a:ext uri="{9D8B030D-6E8A-4147-A177-3AD203B41FA5}">
                      <a16:colId xmlns:a16="http://schemas.microsoft.com/office/drawing/2014/main" val="979469920"/>
                    </a:ext>
                  </a:extLst>
                </a:gridCol>
                <a:gridCol w="4542982">
                  <a:extLst>
                    <a:ext uri="{9D8B030D-6E8A-4147-A177-3AD203B41FA5}">
                      <a16:colId xmlns:a16="http://schemas.microsoft.com/office/drawing/2014/main" val="3584461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Battery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Charge rate /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Opportunity charge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Full battery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Range gained per opportunity charge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256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Enviro200EV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348 kWh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/>
                        <a:t>300kW / 10 mins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/>
                        <a:t>300kW ÷ 60mins x 10 mins = </a:t>
                      </a:r>
                      <a:r>
                        <a:rPr lang="en-GB" b="1"/>
                        <a:t>50kWh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/>
                        <a:t>200 miles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200miles ÷ 348kWh X 50kWh = </a:t>
                      </a:r>
                      <a:r>
                        <a:rPr lang="en-GB" b="1"/>
                        <a:t>29 miles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369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Enviro400EV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382kWh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/>
                        <a:t>190 miles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190miles ÷ 382kWh X 50kWh = </a:t>
                      </a:r>
                      <a:r>
                        <a:rPr lang="en-GB" b="1"/>
                        <a:t>25 miles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792240"/>
                  </a:ext>
                </a:extLst>
              </a:tr>
            </a:tbl>
          </a:graphicData>
        </a:graphic>
      </p:graphicFrame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A7DC86E-AFAE-4CFE-A51D-EEA810B666AD}"/>
              </a:ext>
            </a:extLst>
          </p:cNvPr>
          <p:cNvSpPr txBox="1">
            <a:spLocks/>
          </p:cNvSpPr>
          <p:nvPr/>
        </p:nvSpPr>
        <p:spPr>
          <a:xfrm>
            <a:off x="990702" y="5334740"/>
            <a:ext cx="4189334" cy="1278395"/>
          </a:xfrm>
          <a:prstGeom prst="rect">
            <a:avLst/>
          </a:prstGeom>
        </p:spPr>
        <p:txBody>
          <a:bodyPr/>
          <a:lstStyle>
            <a:lvl1pPr marL="266562" indent="-266562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 Neue" pitchFamily="-1" charset="0"/>
              </a:defRPr>
            </a:lvl1pPr>
            <a:lvl2pPr marL="660053" indent="-266562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 Neue" pitchFamily="-1" charset="0"/>
              </a:defRPr>
            </a:lvl2pPr>
            <a:lvl3pPr marL="1104317" indent="-266562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 Neue" pitchFamily="-1" charset="0"/>
              </a:defRPr>
            </a:lvl3pPr>
            <a:lvl4pPr marL="1548585" indent="-266562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4pPr>
            <a:lvl5pPr marL="1992852" indent="-266562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5pPr>
            <a:lvl6pPr marL="2449812" indent="-266562" algn="l" rtl="0" eaLnBrk="1" fontAlgn="base" hangingPunct="1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6pPr>
            <a:lvl7pPr marL="2906773" indent="-266562" algn="l" rtl="0" eaLnBrk="1" fontAlgn="base" hangingPunct="1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7pPr>
            <a:lvl8pPr marL="3363731" indent="-266562" algn="l" rtl="0" eaLnBrk="1" fontAlgn="base" hangingPunct="1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8pPr>
            <a:lvl9pPr marL="3820692" indent="-266562" algn="l" rtl="0" eaLnBrk="1" fontAlgn="base" hangingPunct="1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9pPr>
          </a:lstStyle>
          <a:p>
            <a:pPr marL="0" indent="0">
              <a:buNone/>
            </a:pPr>
            <a:r>
              <a:rPr lang="en-GB" b="1" kern="0"/>
              <a:t>Example:</a:t>
            </a:r>
          </a:p>
          <a:p>
            <a:pPr marL="0" indent="0">
              <a:buNone/>
            </a:pPr>
            <a:r>
              <a:rPr lang="en-GB" kern="0"/>
              <a:t>Enviro400EV Double deck with 4 opportunity charges in a day, an extra 100 miles of range added to bus before depot charge.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83AC3E-66B8-491E-9C31-A2F24A2678EF}"/>
              </a:ext>
            </a:extLst>
          </p:cNvPr>
          <p:cNvGrpSpPr/>
          <p:nvPr/>
        </p:nvGrpSpPr>
        <p:grpSpPr>
          <a:xfrm>
            <a:off x="5260685" y="4637498"/>
            <a:ext cx="4839000" cy="3880397"/>
            <a:chOff x="3211064" y="4650556"/>
            <a:chExt cx="4839000" cy="3880397"/>
          </a:xfrm>
        </p:grpSpPr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FED8B134-3948-4EE0-A165-781B052983AD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478064" y="5787753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FD30A58-EB97-4C39-8C9C-FFF012C7607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492653" y="5668888"/>
              <a:ext cx="0" cy="2445307"/>
            </a:xfrm>
            <a:prstGeom prst="line">
              <a:avLst/>
            </a:prstGeom>
            <a:solidFill>
              <a:srgbClr val="BFBFBF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33BC88B-A25C-498F-B769-74E18D61053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880128" y="5668888"/>
              <a:ext cx="0" cy="2445307"/>
            </a:xfrm>
            <a:prstGeom prst="line">
              <a:avLst/>
            </a:prstGeom>
            <a:solidFill>
              <a:srgbClr val="BFBFBF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882084-8E7D-4C36-B115-8629B3349CD8}"/>
                </a:ext>
              </a:extLst>
            </p:cNvPr>
            <p:cNvSpPr txBox="1"/>
            <p:nvPr/>
          </p:nvSpPr>
          <p:spPr>
            <a:xfrm rot="16200000">
              <a:off x="5971966" y="4996807"/>
              <a:ext cx="1031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/>
                <a:t>190 miles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08E2F05-90B2-4302-8ADE-5A17B038270D}"/>
                </a:ext>
              </a:extLst>
            </p:cNvPr>
            <p:cNvSpPr txBox="1"/>
            <p:nvPr/>
          </p:nvSpPr>
          <p:spPr>
            <a:xfrm>
              <a:off x="6487493" y="6552987"/>
              <a:ext cx="13823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/>
                <a:t>+100 miles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3E7AEE9-393B-4E99-B59F-DC80F34F5CC9}"/>
                </a:ext>
              </a:extLst>
            </p:cNvPr>
            <p:cNvSpPr txBox="1"/>
            <p:nvPr/>
          </p:nvSpPr>
          <p:spPr>
            <a:xfrm rot="16200000">
              <a:off x="7354284" y="5002134"/>
              <a:ext cx="10310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/>
                <a:t>290 miles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D0A4CDE-663A-4C5C-A217-CB1BEDB3CAB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92653" y="6891541"/>
              <a:ext cx="1382318" cy="0"/>
            </a:xfrm>
            <a:prstGeom prst="straightConnector1">
              <a:avLst/>
            </a:prstGeom>
            <a:solidFill>
              <a:srgbClr val="BFBFBF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2EDC43-8610-457F-8883-0F94AECECF8C}"/>
                </a:ext>
              </a:extLst>
            </p:cNvPr>
            <p:cNvSpPr txBox="1"/>
            <p:nvPr/>
          </p:nvSpPr>
          <p:spPr>
            <a:xfrm rot="16200000">
              <a:off x="2227188" y="6771628"/>
              <a:ext cx="23063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/>
                <a:t>Battery Range (Miles)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DB3DB6-EFB9-4CC3-AD6A-14A0F54BE1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518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4FDE2C-6514-46F9-8470-3FC55DF25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561" y="2060156"/>
            <a:ext cx="4385491" cy="2816644"/>
          </a:xfrm>
          <a:prstGeom prst="rect">
            <a:avLst/>
          </a:prstGeom>
        </p:spPr>
      </p:pic>
      <p:pic>
        <p:nvPicPr>
          <p:cNvPr id="5" name="Picture 2" descr="Image result for go ahead waterloo electrical infrastructure">
            <a:hlinkClick r:id="rId3"/>
            <a:extLst>
              <a:ext uri="{FF2B5EF4-FFF2-40B4-BE49-F238E27FC236}">
                <a16:creationId xmlns:a16="http://schemas.microsoft.com/office/drawing/2014/main" id="{1A660CE7-092C-4310-9F07-80877A9FD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561" y="5106636"/>
            <a:ext cx="4385491" cy="232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658EB2-E285-4789-929B-0DA92FCF4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748" y="2114018"/>
            <a:ext cx="5056482" cy="2802928"/>
          </a:xfrm>
          <a:prstGeom prst="rect">
            <a:avLst/>
          </a:prstGeom>
        </p:spPr>
      </p:pic>
      <p:pic>
        <p:nvPicPr>
          <p:cNvPr id="9" name="Picture 8" descr="A double decker bus parked on the side of a road&#10;&#10;Description automatically generated">
            <a:extLst>
              <a:ext uri="{FF2B5EF4-FFF2-40B4-BE49-F238E27FC236}">
                <a16:creationId xmlns:a16="http://schemas.microsoft.com/office/drawing/2014/main" id="{30B0DF83-F911-4849-A5EA-84D4AEE64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48" y="5042748"/>
            <a:ext cx="5056482" cy="2388691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62A53C82-EC35-4BC4-B0FB-3657B8444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27" y="470773"/>
            <a:ext cx="12040650" cy="768000"/>
          </a:xfrm>
        </p:spPr>
        <p:txBody>
          <a:bodyPr>
            <a:normAutofit fontScale="90000"/>
          </a:bodyPr>
          <a:lstStyle/>
          <a:p>
            <a:r>
              <a:rPr lang="en-GB" sz="4000">
                <a:latin typeface="+mn-lt"/>
                <a:cs typeface="Calibri" panose="020F0502020204030204" pitchFamily="34" charset="0"/>
              </a:rPr>
              <a:t>Battery Electric Bus Delivery Journey – parking and infrastructure </a:t>
            </a:r>
            <a:r>
              <a:rPr lang="en-GB" sz="4400">
                <a:latin typeface="+mn-lt"/>
                <a:cs typeface="Calibri" panose="020F0502020204030204" pitchFamily="34" charset="0"/>
              </a:rPr>
              <a:t>planning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4EEE26-03CB-42AF-A75B-DABF564B16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4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7B20DF2-BB3E-4AF1-9330-E00EC2F40D7B}"/>
              </a:ext>
            </a:extLst>
          </p:cNvPr>
          <p:cNvSpPr/>
          <p:nvPr/>
        </p:nvSpPr>
        <p:spPr>
          <a:xfrm>
            <a:off x="312376" y="1144587"/>
            <a:ext cx="12094680" cy="11600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4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ADL have sold over 1,000 Electric Buses in the UK</a:t>
            </a:r>
          </a:p>
          <a:p>
            <a:pPr marL="342900" indent="-342900">
              <a:spcAft>
                <a:spcPts val="64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The following are a number of reference sites using direct grid connection and Battery Energy Storage Solutions</a:t>
            </a:r>
          </a:p>
          <a:p>
            <a:pPr marL="304810" indent="-304810">
              <a:spcAft>
                <a:spcPts val="64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GB" sz="1493" dirty="0">
              <a:solidFill>
                <a:srgbClr val="002060"/>
              </a:solidFill>
            </a:endParaRPr>
          </a:p>
          <a:p>
            <a:pPr marL="304810" indent="-304810">
              <a:spcAft>
                <a:spcPts val="64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GB" sz="1493" dirty="0">
              <a:solidFill>
                <a:srgbClr val="002060"/>
              </a:solidFill>
            </a:endParaRPr>
          </a:p>
          <a:p>
            <a:pPr marL="304810" indent="-304810">
              <a:spcAft>
                <a:spcPts val="64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GB" sz="1493" dirty="0">
              <a:solidFill>
                <a:srgbClr val="002060"/>
              </a:solidFill>
            </a:endParaRPr>
          </a:p>
          <a:p>
            <a:pPr marL="304810" indent="-304810">
              <a:spcAft>
                <a:spcPts val="64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GB" sz="1493" dirty="0">
              <a:solidFill>
                <a:srgbClr val="002060"/>
              </a:solidFill>
            </a:endParaRPr>
          </a:p>
          <a:p>
            <a:pPr marL="304810" indent="-304810">
              <a:spcAft>
                <a:spcPts val="64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GB" sz="1493" dirty="0">
              <a:solidFill>
                <a:srgbClr val="002060"/>
              </a:solidFill>
            </a:endParaRPr>
          </a:p>
          <a:p>
            <a:pPr marL="304810" indent="-304810">
              <a:spcAft>
                <a:spcPts val="64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GB" sz="1493" dirty="0">
              <a:solidFill>
                <a:srgbClr val="002060"/>
              </a:solidFill>
            </a:endParaRPr>
          </a:p>
          <a:p>
            <a:pPr marL="304810" indent="-304810">
              <a:spcAft>
                <a:spcPts val="64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GB" sz="1493" dirty="0">
              <a:solidFill>
                <a:srgbClr val="002060"/>
              </a:solidFill>
            </a:endParaRPr>
          </a:p>
          <a:p>
            <a:pPr marL="304810" indent="-304810">
              <a:spcAft>
                <a:spcPts val="64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GB" sz="1493" dirty="0">
              <a:solidFill>
                <a:srgbClr val="002060"/>
              </a:solidFill>
            </a:endParaRPr>
          </a:p>
          <a:p>
            <a:pPr marL="304810" indent="-304810">
              <a:spcAft>
                <a:spcPts val="64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GB" sz="1493" dirty="0">
              <a:solidFill>
                <a:srgbClr val="002060"/>
              </a:solidFill>
            </a:endParaRPr>
          </a:p>
          <a:p>
            <a:pPr marL="304810" indent="-304810">
              <a:spcAft>
                <a:spcPts val="64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GB" sz="1493" dirty="0">
              <a:solidFill>
                <a:srgbClr val="002060"/>
              </a:solidFill>
            </a:endParaRPr>
          </a:p>
          <a:p>
            <a:pPr marL="304810" indent="-304810">
              <a:spcAft>
                <a:spcPts val="64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GB" sz="1493" dirty="0">
              <a:solidFill>
                <a:srgbClr val="002060"/>
              </a:solidFill>
            </a:endParaRPr>
          </a:p>
          <a:p>
            <a:pPr marL="304810" indent="-304810">
              <a:spcAft>
                <a:spcPts val="64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GB" sz="1493" dirty="0">
              <a:solidFill>
                <a:srgbClr val="002060"/>
              </a:solidFill>
            </a:endParaRPr>
          </a:p>
          <a:p>
            <a:pPr marL="304810" indent="-304810">
              <a:spcAft>
                <a:spcPts val="64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GB" sz="1493" dirty="0">
              <a:solidFill>
                <a:srgbClr val="002060"/>
              </a:solidFill>
            </a:endParaRPr>
          </a:p>
          <a:p>
            <a:pPr marL="304810" indent="-304810">
              <a:spcAft>
                <a:spcPts val="64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GB" sz="1493" dirty="0">
              <a:solidFill>
                <a:srgbClr val="002060"/>
              </a:solidFill>
            </a:endParaRPr>
          </a:p>
          <a:p>
            <a:pPr marL="304810" indent="-304810">
              <a:spcAft>
                <a:spcPts val="64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GB" sz="1493" dirty="0">
              <a:solidFill>
                <a:srgbClr val="002060"/>
              </a:solidFill>
            </a:endParaRPr>
          </a:p>
          <a:p>
            <a:pPr marL="304810" indent="-304810">
              <a:spcAft>
                <a:spcPts val="64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GB" sz="1493" dirty="0">
              <a:solidFill>
                <a:srgbClr val="002060"/>
              </a:solidFill>
            </a:endParaRPr>
          </a:p>
          <a:p>
            <a:pPr marL="342900" indent="-342900">
              <a:spcAft>
                <a:spcPts val="64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ADL can arrange reference site visits to help with understanding of site and infrastructure requirements</a:t>
            </a:r>
          </a:p>
          <a:p>
            <a:pPr marL="304810" indent="-304810">
              <a:spcAft>
                <a:spcPts val="64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GB" sz="1493" dirty="0">
              <a:solidFill>
                <a:schemeClr val="tx2"/>
              </a:solidFill>
            </a:endParaRPr>
          </a:p>
          <a:p>
            <a:pPr marL="304810" indent="-304810">
              <a:spcAft>
                <a:spcPts val="64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GB" sz="1493" dirty="0">
              <a:solidFill>
                <a:schemeClr val="tx2"/>
              </a:solidFill>
            </a:endParaRPr>
          </a:p>
          <a:p>
            <a:pPr marL="304810" indent="-304810">
              <a:spcAft>
                <a:spcPts val="64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GB" sz="1493" dirty="0">
              <a:solidFill>
                <a:schemeClr val="tx2"/>
              </a:solidFill>
            </a:endParaRPr>
          </a:p>
          <a:p>
            <a:pPr marL="304810" indent="-304810">
              <a:spcAft>
                <a:spcPts val="64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GB" sz="1493" dirty="0">
              <a:solidFill>
                <a:schemeClr val="tx2"/>
              </a:solidFill>
            </a:endParaRPr>
          </a:p>
          <a:p>
            <a:pPr marL="304810" indent="-304810">
              <a:spcAft>
                <a:spcPts val="64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GB" sz="1493" dirty="0">
              <a:solidFill>
                <a:schemeClr val="tx2"/>
              </a:solidFill>
            </a:endParaRPr>
          </a:p>
          <a:p>
            <a:pPr marL="304810" indent="-304810">
              <a:spcAft>
                <a:spcPts val="64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GB" sz="1493" dirty="0">
              <a:solidFill>
                <a:schemeClr val="tx2"/>
              </a:solidFill>
            </a:endParaRPr>
          </a:p>
          <a:p>
            <a:pPr marL="304810" indent="-304810">
              <a:spcAft>
                <a:spcPts val="64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GB" sz="1493" dirty="0">
              <a:solidFill>
                <a:schemeClr val="tx2"/>
              </a:solidFill>
            </a:endParaRPr>
          </a:p>
          <a:p>
            <a:pPr marL="304810" indent="-304810">
              <a:spcAft>
                <a:spcPts val="64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GB" sz="1493" dirty="0">
              <a:solidFill>
                <a:schemeClr val="tx2"/>
              </a:solidFill>
            </a:endParaRPr>
          </a:p>
          <a:p>
            <a:pPr marL="304810" indent="-304810">
              <a:spcAft>
                <a:spcPts val="64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GB" sz="1493" dirty="0">
              <a:solidFill>
                <a:schemeClr val="tx2"/>
              </a:solidFill>
            </a:endParaRPr>
          </a:p>
          <a:p>
            <a:pPr>
              <a:spcAft>
                <a:spcPts val="640"/>
              </a:spcAft>
              <a:buClr>
                <a:schemeClr val="accent1">
                  <a:lumMod val="50000"/>
                </a:schemeClr>
              </a:buClr>
            </a:pPr>
            <a:endParaRPr lang="en-GB" sz="1493" dirty="0">
              <a:solidFill>
                <a:schemeClr val="tx2"/>
              </a:solidFill>
            </a:endParaRPr>
          </a:p>
          <a:p>
            <a:pPr>
              <a:spcAft>
                <a:spcPts val="640"/>
              </a:spcAft>
              <a:buClr>
                <a:schemeClr val="accent1">
                  <a:lumMod val="50000"/>
                </a:schemeClr>
              </a:buClr>
            </a:pPr>
            <a:endParaRPr lang="en-GB" sz="1493" dirty="0">
              <a:solidFill>
                <a:schemeClr val="tx2"/>
              </a:solidFill>
            </a:endParaRPr>
          </a:p>
          <a:p>
            <a:pPr>
              <a:spcAft>
                <a:spcPts val="640"/>
              </a:spcAft>
              <a:buClr>
                <a:schemeClr val="accent1">
                  <a:lumMod val="50000"/>
                </a:schemeClr>
              </a:buClr>
            </a:pPr>
            <a:endParaRPr lang="en-GB" sz="1493" dirty="0">
              <a:solidFill>
                <a:schemeClr val="tx2"/>
              </a:solidFill>
            </a:endParaRPr>
          </a:p>
          <a:p>
            <a:pPr>
              <a:spcAft>
                <a:spcPts val="640"/>
              </a:spcAft>
              <a:buClr>
                <a:schemeClr val="accent1">
                  <a:lumMod val="50000"/>
                </a:schemeClr>
              </a:buClr>
            </a:pPr>
            <a:endParaRPr lang="en-GB" sz="1493" dirty="0">
              <a:solidFill>
                <a:schemeClr val="tx2"/>
              </a:solidFill>
            </a:endParaRPr>
          </a:p>
          <a:p>
            <a:pPr>
              <a:spcAft>
                <a:spcPts val="640"/>
              </a:spcAft>
              <a:buClr>
                <a:schemeClr val="accent1">
                  <a:lumMod val="50000"/>
                </a:schemeClr>
              </a:buClr>
            </a:pPr>
            <a:endParaRPr lang="en-GB" sz="1493" dirty="0">
              <a:solidFill>
                <a:schemeClr val="tx2"/>
              </a:solidFill>
            </a:endParaRPr>
          </a:p>
          <a:p>
            <a:pPr marL="304810" indent="-304810">
              <a:spcAft>
                <a:spcPts val="64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GB" sz="1493" dirty="0">
              <a:solidFill>
                <a:srgbClr val="00206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0DFDB02-D521-42C3-B783-AF10D89BE76C}"/>
              </a:ext>
            </a:extLst>
          </p:cNvPr>
          <p:cNvSpPr txBox="1">
            <a:spLocks/>
          </p:cNvSpPr>
          <p:nvPr/>
        </p:nvSpPr>
        <p:spPr>
          <a:xfrm>
            <a:off x="381720" y="325044"/>
            <a:ext cx="8896350" cy="824154"/>
          </a:xfrm>
          <a:prstGeom prst="rect">
            <a:avLst/>
          </a:prstGeom>
        </p:spPr>
        <p:txBody>
          <a:bodyPr/>
          <a:lstStyle>
            <a:lvl1pPr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eaLnBrk="1" hangingPunct="1">
              <a:defRPr b="1">
                <a:solidFill>
                  <a:schemeClr val="tx1"/>
                </a:solidFill>
                <a:cs typeface="ヒラギノ角ゴ ProN W3" pitchFamily="-1" charset="-128"/>
              </a:defRPr>
            </a:lvl2pPr>
            <a:lvl3pPr eaLnBrk="1" hangingPunct="1">
              <a:defRPr b="1">
                <a:solidFill>
                  <a:schemeClr val="tx1"/>
                </a:solidFill>
                <a:cs typeface="ヒラギノ角ゴ ProN W3" pitchFamily="-1" charset="-128"/>
              </a:defRPr>
            </a:lvl3pPr>
            <a:lvl4pPr eaLnBrk="1" hangingPunct="1">
              <a:defRPr b="1">
                <a:solidFill>
                  <a:schemeClr val="tx1"/>
                </a:solidFill>
                <a:cs typeface="ヒラギノ角ゴ ProN W3" pitchFamily="-1" charset="-128"/>
              </a:defRPr>
            </a:lvl4pPr>
            <a:lvl5pPr eaLnBrk="1" hangingPunct="1">
              <a:defRPr b="1">
                <a:solidFill>
                  <a:schemeClr val="tx1"/>
                </a:solidFill>
                <a:cs typeface="ヒラギノ角ゴ ProN W3" pitchFamily="-1" charset="-128"/>
              </a:defRPr>
            </a:lvl5pPr>
            <a:lvl6pPr marL="45695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cs typeface="ヒラギノ角ゴ ProN W3" pitchFamily="-1" charset="-128"/>
              </a:defRPr>
            </a:lvl6pPr>
            <a:lvl7pPr marL="91391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cs typeface="ヒラギノ角ゴ ProN W3" pitchFamily="-1" charset="-128"/>
              </a:defRPr>
            </a:lvl7pPr>
            <a:lvl8pPr marL="13708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cs typeface="ヒラギノ角ゴ ProN W3" pitchFamily="-1" charset="-128"/>
              </a:defRPr>
            </a:lvl8pPr>
            <a:lvl9pPr marL="182783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cs typeface="ヒラギノ角ゴ ProN W3" pitchFamily="-1" charset="-128"/>
              </a:defRPr>
            </a:lvl9pPr>
          </a:lstStyle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Electric Customer Reference Sites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8BF2C6-6F1A-4F18-8386-61EF806B08E5}"/>
              </a:ext>
            </a:extLst>
          </p:cNvPr>
          <p:cNvSpPr txBox="1"/>
          <p:nvPr/>
        </p:nvSpPr>
        <p:spPr>
          <a:xfrm>
            <a:off x="9842423" y="3883654"/>
            <a:ext cx="11404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>
                <a:solidFill>
                  <a:schemeClr val="bg1"/>
                </a:solidFill>
              </a:rPr>
              <a:t>Enivro400EV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E37300-D875-41B8-AAF9-6B0670F19C23}"/>
              </a:ext>
            </a:extLst>
          </p:cNvPr>
          <p:cNvSpPr txBox="1"/>
          <p:nvPr/>
        </p:nvSpPr>
        <p:spPr>
          <a:xfrm>
            <a:off x="9788416" y="6433116"/>
            <a:ext cx="11404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>
                <a:solidFill>
                  <a:schemeClr val="bg1"/>
                </a:solidFill>
              </a:rPr>
              <a:t>Enviro200EV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68D45A-F03E-458F-97C8-E5F8CEDBCE66}"/>
              </a:ext>
            </a:extLst>
          </p:cNvPr>
          <p:cNvGrpSpPr/>
          <p:nvPr/>
        </p:nvGrpSpPr>
        <p:grpSpPr>
          <a:xfrm>
            <a:off x="193543" y="2568808"/>
            <a:ext cx="3975381" cy="2011680"/>
            <a:chOff x="8492758" y="2910940"/>
            <a:chExt cx="3372325" cy="1593187"/>
          </a:xfrm>
        </p:grpSpPr>
        <p:pic>
          <p:nvPicPr>
            <p:cNvPr id="4" name="Picture 3" descr="A double decker bus driving down a city street&#10;&#10;Description automatically generated">
              <a:extLst>
                <a:ext uri="{FF2B5EF4-FFF2-40B4-BE49-F238E27FC236}">
                  <a16:creationId xmlns:a16="http://schemas.microsoft.com/office/drawing/2014/main" id="{4DCA1DAF-2801-4D50-8F3A-30B60CD95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4764" y="2910940"/>
              <a:ext cx="2832332" cy="159318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B5EC26-50EB-4B3C-B1A5-1A5FD60B4EBF}"/>
                </a:ext>
              </a:extLst>
            </p:cNvPr>
            <p:cNvSpPr/>
            <p:nvPr/>
          </p:nvSpPr>
          <p:spPr>
            <a:xfrm>
              <a:off x="8492758" y="4164670"/>
              <a:ext cx="3372325" cy="3332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Aft>
                  <a:spcPts val="640"/>
                </a:spcAft>
                <a:buClr>
                  <a:schemeClr val="accent1">
                    <a:lumMod val="50000"/>
                  </a:schemeClr>
                </a:buClr>
              </a:pPr>
              <a:r>
                <a:rPr lang="en-GB" sz="1067">
                  <a:solidFill>
                    <a:schemeClr val="bg1"/>
                  </a:solidFill>
                </a:rPr>
                <a:t>Go Ahead London Waterloo in 2015 was Europe’s largest Electric Bus deployment with 51 Enviro200EV’s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5091DEC-77FC-4DB3-A97B-0077C52D1D3A}"/>
              </a:ext>
            </a:extLst>
          </p:cNvPr>
          <p:cNvGrpSpPr/>
          <p:nvPr/>
        </p:nvGrpSpPr>
        <p:grpSpPr>
          <a:xfrm>
            <a:off x="4143268" y="2568809"/>
            <a:ext cx="4509263" cy="2011680"/>
            <a:chOff x="7549662" y="4784651"/>
            <a:chExt cx="4227434" cy="1885950"/>
          </a:xfrm>
        </p:grpSpPr>
        <p:pic>
          <p:nvPicPr>
            <p:cNvPr id="9" name="Picture 8" descr="A passenger bus that is parked on the side of a road&#10;&#10;Description automatically generated">
              <a:extLst>
                <a:ext uri="{FF2B5EF4-FFF2-40B4-BE49-F238E27FC236}">
                  <a16:creationId xmlns:a16="http://schemas.microsoft.com/office/drawing/2014/main" id="{F627DF2B-9BF5-44B8-8838-A528882C1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5196" y="4784651"/>
              <a:ext cx="3771900" cy="188595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42AF65-4281-413B-B489-00B2D445D1FD}"/>
                </a:ext>
              </a:extLst>
            </p:cNvPr>
            <p:cNvSpPr/>
            <p:nvPr/>
          </p:nvSpPr>
          <p:spPr>
            <a:xfrm>
              <a:off x="7549662" y="6242404"/>
              <a:ext cx="4227434" cy="424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Aft>
                  <a:spcPts val="640"/>
                </a:spcAft>
                <a:buClr>
                  <a:schemeClr val="accent1">
                    <a:lumMod val="50000"/>
                  </a:schemeClr>
                </a:buClr>
              </a:pPr>
              <a:r>
                <a:rPr lang="en-GB" sz="1173">
                  <a:solidFill>
                    <a:schemeClr val="bg1"/>
                  </a:solidFill>
                </a:rPr>
                <a:t>Stagecoach Guildford was the first deployment of Battery Energy Storage electricity supply with 9 Enviro200EV’s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330E4A7-D570-4964-AC5A-05A30243AB4B}"/>
              </a:ext>
            </a:extLst>
          </p:cNvPr>
          <p:cNvGrpSpPr/>
          <p:nvPr/>
        </p:nvGrpSpPr>
        <p:grpSpPr>
          <a:xfrm>
            <a:off x="8723352" y="2574682"/>
            <a:ext cx="3781296" cy="2018807"/>
            <a:chOff x="8468464" y="742197"/>
            <a:chExt cx="3544965" cy="1892632"/>
          </a:xfrm>
        </p:grpSpPr>
        <p:pic>
          <p:nvPicPr>
            <p:cNvPr id="16" name="Picture 15" descr="A public transit bus on a city street&#10;&#10;Description automatically generated">
              <a:extLst>
                <a:ext uri="{FF2B5EF4-FFF2-40B4-BE49-F238E27FC236}">
                  <a16:creationId xmlns:a16="http://schemas.microsoft.com/office/drawing/2014/main" id="{DCDFDFF9-3C83-4DF2-B501-ED4263D92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4764" y="742197"/>
              <a:ext cx="2832332" cy="188822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866516-02B6-4724-A98A-8364134D67E1}"/>
                </a:ext>
              </a:extLst>
            </p:cNvPr>
            <p:cNvSpPr/>
            <p:nvPr/>
          </p:nvSpPr>
          <p:spPr>
            <a:xfrm>
              <a:off x="8468464" y="2209833"/>
              <a:ext cx="3544965" cy="424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Aft>
                  <a:spcPts val="640"/>
                </a:spcAft>
                <a:buClr>
                  <a:schemeClr val="accent1">
                    <a:lumMod val="50000"/>
                  </a:schemeClr>
                </a:buClr>
              </a:pPr>
              <a:r>
                <a:rPr lang="en-GB" sz="1173">
                  <a:solidFill>
                    <a:schemeClr val="bg1"/>
                  </a:solidFill>
                </a:rPr>
                <a:t>First Bus Glasgow deployed 2 Enviro200EV’s and have ordered an additional 22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66D860C-FA45-411D-83F9-D173ED5E7438}"/>
              </a:ext>
            </a:extLst>
          </p:cNvPr>
          <p:cNvGrpSpPr/>
          <p:nvPr/>
        </p:nvGrpSpPr>
        <p:grpSpPr>
          <a:xfrm>
            <a:off x="303620" y="4741258"/>
            <a:ext cx="3768834" cy="2269173"/>
            <a:chOff x="1908811" y="3750333"/>
            <a:chExt cx="3427831" cy="2056282"/>
          </a:xfrm>
        </p:grpSpPr>
        <p:pic>
          <p:nvPicPr>
            <p:cNvPr id="21" name="Picture 20" descr="A public transit bus on a city street&#10;&#10;Description automatically generated">
              <a:extLst>
                <a:ext uri="{FF2B5EF4-FFF2-40B4-BE49-F238E27FC236}">
                  <a16:creationId xmlns:a16="http://schemas.microsoft.com/office/drawing/2014/main" id="{30CEFF5B-43B4-49EE-ACA5-4EBCC95B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5993" y="3750333"/>
              <a:ext cx="3050649" cy="202880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A8DFB2-A21C-4A5A-9993-932C7DACAD64}"/>
                </a:ext>
              </a:extLst>
            </p:cNvPr>
            <p:cNvSpPr/>
            <p:nvPr/>
          </p:nvSpPr>
          <p:spPr>
            <a:xfrm>
              <a:off x="1908811" y="5395817"/>
              <a:ext cx="3412696" cy="410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Aft>
                  <a:spcPts val="640"/>
                </a:spcAft>
                <a:buClr>
                  <a:schemeClr val="accent1">
                    <a:lumMod val="50000"/>
                  </a:schemeClr>
                </a:buClr>
              </a:pPr>
              <a:r>
                <a:rPr lang="en-GB" sz="1173">
                  <a:solidFill>
                    <a:schemeClr val="bg1"/>
                  </a:solidFill>
                </a:rPr>
                <a:t>RATP London Shepherds Bush deployed 36 Enviro200EV’s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F2CDEAE-E67C-4557-9B9C-0C12D0B51024}"/>
              </a:ext>
            </a:extLst>
          </p:cNvPr>
          <p:cNvGrpSpPr/>
          <p:nvPr/>
        </p:nvGrpSpPr>
        <p:grpSpPr>
          <a:xfrm>
            <a:off x="4335048" y="4759504"/>
            <a:ext cx="4334903" cy="2283086"/>
            <a:chOff x="5791571" y="3771814"/>
            <a:chExt cx="3846277" cy="2013793"/>
          </a:xfrm>
        </p:grpSpPr>
        <p:pic>
          <p:nvPicPr>
            <p:cNvPr id="25" name="Picture 24" descr="A picture containing building, road, bus, outdoor&#10;&#10;Description automatically generated">
              <a:extLst>
                <a:ext uri="{FF2B5EF4-FFF2-40B4-BE49-F238E27FC236}">
                  <a16:creationId xmlns:a16="http://schemas.microsoft.com/office/drawing/2014/main" id="{FC49FAC7-AA86-402A-9C56-F5B8C88BA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1177" y="3771814"/>
              <a:ext cx="3566671" cy="200497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6D14F3-6FEB-4B11-9682-427F49109EF2}"/>
                </a:ext>
              </a:extLst>
            </p:cNvPr>
            <p:cNvSpPr/>
            <p:nvPr/>
          </p:nvSpPr>
          <p:spPr>
            <a:xfrm>
              <a:off x="5791571" y="5226540"/>
              <a:ext cx="3830821" cy="5590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Aft>
                  <a:spcPts val="640"/>
                </a:spcAft>
                <a:buClr>
                  <a:schemeClr val="accent1">
                    <a:lumMod val="50000"/>
                  </a:schemeClr>
                </a:buClr>
              </a:pPr>
              <a:r>
                <a:rPr lang="en-GB" sz="1173">
                  <a:solidFill>
                    <a:schemeClr val="bg1"/>
                  </a:solidFill>
                </a:rPr>
                <a:t>National Express Birmingham and Coventry have deployed 29 Enviro400EV’s with Battery Energy Storage with a further 12 being deployed in Dundee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CEFD58-C482-48D8-98D4-06704BCF00EB}"/>
              </a:ext>
            </a:extLst>
          </p:cNvPr>
          <p:cNvGrpSpPr/>
          <p:nvPr/>
        </p:nvGrpSpPr>
        <p:grpSpPr>
          <a:xfrm>
            <a:off x="9231405" y="4767257"/>
            <a:ext cx="3018586" cy="2222937"/>
            <a:chOff x="8654442" y="3774708"/>
            <a:chExt cx="2829924" cy="2084004"/>
          </a:xfrm>
        </p:grpSpPr>
        <p:pic>
          <p:nvPicPr>
            <p:cNvPr id="28" name="Picture 27" descr="A double decker bus driving down a city street&#10;&#10;Description automatically generated">
              <a:extLst>
                <a:ext uri="{FF2B5EF4-FFF2-40B4-BE49-F238E27FC236}">
                  <a16:creationId xmlns:a16="http://schemas.microsoft.com/office/drawing/2014/main" id="{02AF34EA-380A-454D-853F-896020408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4442" y="3774708"/>
              <a:ext cx="2829924" cy="207454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CEC48C0-8198-40E8-81A3-8169B45C3618}"/>
                </a:ext>
              </a:extLst>
            </p:cNvPr>
            <p:cNvSpPr txBox="1"/>
            <p:nvPr/>
          </p:nvSpPr>
          <p:spPr>
            <a:xfrm>
              <a:off x="8736931" y="5433716"/>
              <a:ext cx="2664945" cy="42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73" err="1">
                  <a:solidFill>
                    <a:schemeClr val="bg1"/>
                  </a:solidFill>
                </a:rPr>
                <a:t>Metroline</a:t>
              </a:r>
              <a:r>
                <a:rPr lang="en-GB" sz="1173">
                  <a:solidFill>
                    <a:schemeClr val="bg1"/>
                  </a:solidFill>
                </a:rPr>
                <a:t> London Holloway deployed 23 Enviro200EV’s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E16F0AA-56BA-4D41-B1D9-033FD7F5E612}"/>
              </a:ext>
            </a:extLst>
          </p:cNvPr>
          <p:cNvSpPr txBox="1"/>
          <p:nvPr/>
        </p:nvSpPr>
        <p:spPr>
          <a:xfrm>
            <a:off x="5534108" y="5686066"/>
            <a:ext cx="1950720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>
                <a:solidFill>
                  <a:schemeClr val="tx1"/>
                </a:solidFill>
                <a:latin typeface="+mn-lt"/>
                <a:ea typeface="+mn-ea"/>
              </a:rPr>
              <a:t>Your text here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256A964-9385-4A62-ABEF-7290654AEC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997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54EC175-D88B-42F6-BA0A-3BC95408804D}"/>
              </a:ext>
            </a:extLst>
          </p:cNvPr>
          <p:cNvGrpSpPr/>
          <p:nvPr/>
        </p:nvGrpSpPr>
        <p:grpSpPr>
          <a:xfrm>
            <a:off x="8355440" y="204032"/>
            <a:ext cx="4514880" cy="3433834"/>
            <a:chOff x="8355440" y="204032"/>
            <a:chExt cx="4514880" cy="3433834"/>
          </a:xfrm>
        </p:grpSpPr>
        <p:pic>
          <p:nvPicPr>
            <p:cNvPr id="17" name="Picture 16" descr="A yellow and black bus&#10;&#10;Description automatically generated with medium confidence">
              <a:extLst>
                <a:ext uri="{FF2B5EF4-FFF2-40B4-BE49-F238E27FC236}">
                  <a16:creationId xmlns:a16="http://schemas.microsoft.com/office/drawing/2014/main" id="{ACCBC391-CE24-4122-B565-1AB25B42E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07" b="8636"/>
            <a:stretch/>
          </p:blipFill>
          <p:spPr>
            <a:xfrm>
              <a:off x="8355440" y="204032"/>
              <a:ext cx="4514880" cy="298234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3D9993F-06BF-447D-9F92-CFDAB2FEA834}"/>
                </a:ext>
              </a:extLst>
            </p:cNvPr>
            <p:cNvSpPr/>
            <p:nvPr/>
          </p:nvSpPr>
          <p:spPr bwMode="auto">
            <a:xfrm>
              <a:off x="8355440" y="3186378"/>
              <a:ext cx="4514880" cy="451488"/>
            </a:xfrm>
            <a:prstGeom prst="rect">
              <a:avLst/>
            </a:prstGeom>
            <a:solidFill>
              <a:schemeClr val="accent5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77" tIns="34289" rIns="68577" bIns="34289" numCol="1" rtlCol="0" anchor="ctr" anchorCtr="0" compatLnSpc="1">
              <a:prstTxWarp prst="textNoShape">
                <a:avLst/>
              </a:prstTxWarp>
            </a:bodyPr>
            <a:lstStyle/>
            <a:p>
              <a:pPr defTabSz="685762"/>
              <a:r>
                <a:rPr lang="en-GB" sz="1387" b="1">
                  <a:solidFill>
                    <a:schemeClr val="bg1"/>
                  </a:solidFill>
                  <a:latin typeface="+mj-lt"/>
                  <a:cs typeface="ヒラギノ角ゴ ProN W3" pitchFamily="-1" charset="-128"/>
                </a:rPr>
                <a:t>Hydrogen Electric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C07E4-1257-44E7-8A7C-7EBEC2E6F37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5968" y="1987724"/>
            <a:ext cx="7789472" cy="6264696"/>
          </a:xfrm>
        </p:spPr>
        <p:txBody>
          <a:bodyPr/>
          <a:lstStyle/>
          <a:p>
            <a:r>
              <a:rPr lang="en-GB" dirty="0"/>
              <a:t>100% zero emission</a:t>
            </a:r>
          </a:p>
          <a:p>
            <a:r>
              <a:rPr lang="en-GB" dirty="0"/>
              <a:t>Available in 11.1m length</a:t>
            </a:r>
          </a:p>
          <a:p>
            <a:r>
              <a:rPr lang="en-GB" dirty="0"/>
              <a:t>Up to 88 passengers, including 73 seated</a:t>
            </a:r>
          </a:p>
          <a:p>
            <a:r>
              <a:rPr lang="en-GB" dirty="0"/>
              <a:t>Ballard 8th generation </a:t>
            </a:r>
            <a:r>
              <a:rPr lang="en-GB" dirty="0" err="1"/>
              <a:t>FCmove</a:t>
            </a:r>
            <a:r>
              <a:rPr lang="en-GB" dirty="0"/>
              <a:t>™ Proton Exchange Membrane (PEM) liquid cooled fuel cell module</a:t>
            </a:r>
          </a:p>
          <a:p>
            <a:r>
              <a:rPr lang="en-GB" dirty="0"/>
              <a:t>SAE J2719 Hydrogen </a:t>
            </a:r>
          </a:p>
          <a:p>
            <a:r>
              <a:rPr lang="en-GB" dirty="0" err="1"/>
              <a:t>Nproxx</a:t>
            </a:r>
            <a:r>
              <a:rPr lang="en-GB" dirty="0"/>
              <a:t>® cylinders with 28.3kgs useable hydrogen capacity</a:t>
            </a:r>
          </a:p>
          <a:p>
            <a:r>
              <a:rPr lang="en-GB" dirty="0"/>
              <a:t>Range up to 300 miles</a:t>
            </a:r>
          </a:p>
          <a:p>
            <a:r>
              <a:rPr lang="en-GB" dirty="0"/>
              <a:t>Voith VEDS permanent magnet electric drive motor</a:t>
            </a:r>
          </a:p>
          <a:p>
            <a:r>
              <a:rPr lang="en-GB" dirty="0"/>
              <a:t>Impact ultra long life Lithium Titanite Oxide (LTO)</a:t>
            </a:r>
          </a:p>
          <a:p>
            <a:r>
              <a:rPr lang="en-GB" dirty="0"/>
              <a:t>Heat recovery HVAC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074D45-8DFB-4F7B-B2F7-8C8925226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ADL Enviro400FCEV</a:t>
            </a:r>
          </a:p>
        </p:txBody>
      </p:sp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090479E1-6B84-4B1E-81C1-E570EDF72D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5579" y="5238004"/>
            <a:ext cx="5125166" cy="3180347"/>
          </a:xfrm>
          <a:prstGeom prst="rect">
            <a:avLst/>
          </a:prstGeom>
        </p:spPr>
      </p:pic>
      <p:pic>
        <p:nvPicPr>
          <p:cNvPr id="16" name="Content Placeholder 3" descr="A picture containing cake, table, indoor, sitting&#10;&#10;Description automatically generated">
            <a:extLst>
              <a:ext uri="{FF2B5EF4-FFF2-40B4-BE49-F238E27FC236}">
                <a16:creationId xmlns:a16="http://schemas.microsoft.com/office/drawing/2014/main" id="{7A31B9C7-22CE-4D4E-8D1C-2C36DAB2A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14" y="3677622"/>
            <a:ext cx="4014606" cy="25922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8A22D-EAEB-4E2F-9FBC-AB63DCA5F6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718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95FA05-4A28-4B5E-9D82-0670B00813D0}"/>
              </a:ext>
            </a:extLst>
          </p:cNvPr>
          <p:cNvSpPr txBox="1">
            <a:spLocks/>
          </p:cNvSpPr>
          <p:nvPr/>
        </p:nvSpPr>
        <p:spPr>
          <a:xfrm>
            <a:off x="381720" y="207829"/>
            <a:ext cx="11835556" cy="1098871"/>
          </a:xfrm>
          <a:prstGeom prst="rect">
            <a:avLst/>
          </a:prstGeom>
        </p:spPr>
        <p:txBody>
          <a:bodyPr/>
          <a:lstStyle>
            <a:lvl1pPr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eaLnBrk="1" hangingPunct="1">
              <a:defRPr b="1">
                <a:solidFill>
                  <a:schemeClr val="tx1"/>
                </a:solidFill>
                <a:cs typeface="ヒラギノ角ゴ ProN W3" pitchFamily="-1" charset="-128"/>
              </a:defRPr>
            </a:lvl2pPr>
            <a:lvl3pPr eaLnBrk="1" hangingPunct="1">
              <a:defRPr b="1">
                <a:solidFill>
                  <a:schemeClr val="tx1"/>
                </a:solidFill>
                <a:cs typeface="ヒラギノ角ゴ ProN W3" pitchFamily="-1" charset="-128"/>
              </a:defRPr>
            </a:lvl3pPr>
            <a:lvl4pPr eaLnBrk="1" hangingPunct="1">
              <a:defRPr b="1">
                <a:solidFill>
                  <a:schemeClr val="tx1"/>
                </a:solidFill>
                <a:cs typeface="ヒラギノ角ゴ ProN W3" pitchFamily="-1" charset="-128"/>
              </a:defRPr>
            </a:lvl4pPr>
            <a:lvl5pPr eaLnBrk="1" hangingPunct="1">
              <a:defRPr b="1">
                <a:solidFill>
                  <a:schemeClr val="tx1"/>
                </a:solidFill>
                <a:cs typeface="ヒラギノ角ゴ ProN W3" pitchFamily="-1" charset="-128"/>
              </a:defRPr>
            </a:lvl5pPr>
            <a:lvl6pPr marL="45695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cs typeface="ヒラギノ角ゴ ProN W3" pitchFamily="-1" charset="-128"/>
              </a:defRPr>
            </a:lvl6pPr>
            <a:lvl7pPr marL="91391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cs typeface="ヒラギノ角ゴ ProN W3" pitchFamily="-1" charset="-128"/>
              </a:defRPr>
            </a:lvl7pPr>
            <a:lvl8pPr marL="13708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cs typeface="ヒラギノ角ゴ ProN W3" pitchFamily="-1" charset="-128"/>
              </a:defRPr>
            </a:lvl8pPr>
            <a:lvl9pPr marL="182783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cs typeface="ヒラギノ角ゴ ProN W3" pitchFamily="-1" charset="-128"/>
              </a:defRPr>
            </a:lvl9pPr>
          </a:lstStyle>
          <a:p>
            <a:r>
              <a:rPr lang="en-GB" sz="3600"/>
              <a:t>New Flyer experience in fuel cell deployment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EBA3EA-1C54-4EB8-A3E5-3459EF81C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1048" y="1746101"/>
            <a:ext cx="1983704" cy="1999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2B72A6-AD83-4C3A-BB9E-01E60084C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778" y="3902093"/>
            <a:ext cx="2742245" cy="1623243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B33072B-3CF8-45FA-B4A5-42623C06D413}"/>
              </a:ext>
            </a:extLst>
          </p:cNvPr>
          <p:cNvSpPr txBox="1">
            <a:spLocks/>
          </p:cNvSpPr>
          <p:nvPr/>
        </p:nvSpPr>
        <p:spPr>
          <a:xfrm>
            <a:off x="8950672" y="5737104"/>
            <a:ext cx="4104456" cy="1098871"/>
          </a:xfrm>
          <a:prstGeom prst="rect">
            <a:avLst/>
          </a:prstGeom>
        </p:spPr>
        <p:txBody>
          <a:bodyPr/>
          <a:lstStyle>
            <a:lvl1pPr marL="266562" indent="-266562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j-lt"/>
                <a:ea typeface="+mn-ea"/>
                <a:sym typeface="Helvetica Neue" pitchFamily="-1" charset="0"/>
              </a:defRPr>
            </a:lvl1pPr>
            <a:lvl2pPr marL="660053" lvl="1" indent="-266562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j-lt"/>
                <a:ea typeface="+mn-ea"/>
                <a:sym typeface="Helvetica Neue" pitchFamily="-1" charset="0"/>
              </a:defRPr>
            </a:lvl2pPr>
            <a:lvl3pPr marL="1104317" indent="-266562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j-lt"/>
                <a:ea typeface="+mn-ea"/>
                <a:sym typeface="Helvetica Neue" pitchFamily="-1" charset="0"/>
              </a:defRPr>
            </a:lvl3pPr>
            <a:lvl4pPr marL="1548585" indent="-266562" eaLnBrk="1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  <a:sym typeface="Helvetica Neue" pitchFamily="-1" charset="0"/>
              </a:defRPr>
            </a:lvl4pPr>
            <a:lvl5pPr marL="1992852" indent="-266562" eaLnBrk="1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  <a:sym typeface="Helvetica Neue" pitchFamily="-1" charset="0"/>
              </a:defRPr>
            </a:lvl5pPr>
            <a:lvl6pPr marL="2449812" indent="-266562" fontAlgn="base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sym typeface="Helvetica Neue" pitchFamily="-1" charset="0"/>
              </a:defRPr>
            </a:lvl6pPr>
            <a:lvl7pPr marL="2906773" indent="-266562" fontAlgn="base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sym typeface="Helvetica Neue" pitchFamily="-1" charset="0"/>
              </a:defRPr>
            </a:lvl7pPr>
            <a:lvl8pPr marL="3363731" indent="-266562" fontAlgn="base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sym typeface="Helvetica Neue" pitchFamily="-1" charset="0"/>
              </a:defRPr>
            </a:lvl8pPr>
            <a:lvl9pPr marL="3820692" indent="-266562" fontAlgn="base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sym typeface="Helvetica Neue" pitchFamily="-1" charset="0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en-GB" sz="2000"/>
              <a:t>New Flyer have been developing Fuel Cell bus platforms using Ballard fuel cells since 2016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2A5A4C2-1CC8-41A5-AE0C-70A0C551C4B7}"/>
              </a:ext>
            </a:extLst>
          </p:cNvPr>
          <p:cNvSpPr txBox="1">
            <a:spLocks/>
          </p:cNvSpPr>
          <p:nvPr/>
        </p:nvSpPr>
        <p:spPr>
          <a:xfrm>
            <a:off x="410196" y="1366077"/>
            <a:ext cx="8280920" cy="848755"/>
          </a:xfrm>
          <a:prstGeom prst="rect">
            <a:avLst/>
          </a:prstGeom>
        </p:spPr>
        <p:txBody>
          <a:bodyPr/>
          <a:lstStyle>
            <a:lvl1pPr marL="266562" indent="-266562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j-lt"/>
                <a:ea typeface="+mn-ea"/>
                <a:sym typeface="Helvetica Neue" pitchFamily="-1" charset="0"/>
              </a:defRPr>
            </a:lvl1pPr>
            <a:lvl2pPr marL="660053" lvl="1" indent="-266562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j-lt"/>
                <a:ea typeface="+mn-ea"/>
                <a:sym typeface="Helvetica Neue" pitchFamily="-1" charset="0"/>
              </a:defRPr>
            </a:lvl2pPr>
            <a:lvl3pPr marL="1104317" indent="-266562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j-lt"/>
                <a:ea typeface="+mn-ea"/>
                <a:sym typeface="Helvetica Neue" pitchFamily="-1" charset="0"/>
              </a:defRPr>
            </a:lvl3pPr>
            <a:lvl4pPr marL="1548585" indent="-266562" eaLnBrk="1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  <a:sym typeface="Helvetica Neue" pitchFamily="-1" charset="0"/>
              </a:defRPr>
            </a:lvl4pPr>
            <a:lvl5pPr marL="1992852" indent="-266562" eaLnBrk="1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  <a:sym typeface="Helvetica Neue" pitchFamily="-1" charset="0"/>
              </a:defRPr>
            </a:lvl5pPr>
            <a:lvl6pPr marL="2449812" indent="-266562" fontAlgn="base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sym typeface="Helvetica Neue" pitchFamily="-1" charset="0"/>
              </a:defRPr>
            </a:lvl6pPr>
            <a:lvl7pPr marL="2906773" indent="-266562" fontAlgn="base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sym typeface="Helvetica Neue" pitchFamily="-1" charset="0"/>
              </a:defRPr>
            </a:lvl7pPr>
            <a:lvl8pPr marL="3363731" indent="-266562" fontAlgn="base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sym typeface="Helvetica Neue" pitchFamily="-1" charset="0"/>
              </a:defRPr>
            </a:lvl8pPr>
            <a:lvl9pPr marL="3820692" indent="-266562" fontAlgn="base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sym typeface="Helvetica Neue" pitchFamily="-1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en-GB"/>
              <a:t>New Flyer’s fuel cell journey began in 1993 with prototype technology development</a:t>
            </a:r>
          </a:p>
          <a:p>
            <a:pPr>
              <a:spcAft>
                <a:spcPts val="0"/>
              </a:spcAft>
            </a:pPr>
            <a:endParaRPr lang="en-GB"/>
          </a:p>
          <a:p>
            <a:pPr>
              <a:spcAft>
                <a:spcPts val="0"/>
              </a:spcAft>
            </a:pPr>
            <a:r>
              <a:rPr lang="en-GB"/>
              <a:t>20 bus evaluation project for 2010 Olympics helped lead to current generation platform</a:t>
            </a:r>
          </a:p>
          <a:p>
            <a:pPr>
              <a:spcAft>
                <a:spcPts val="0"/>
              </a:spcAft>
            </a:pPr>
            <a:endParaRPr lang="en-GB"/>
          </a:p>
          <a:p>
            <a:pPr>
              <a:spcAft>
                <a:spcPts val="0"/>
              </a:spcAft>
            </a:pPr>
            <a:r>
              <a:rPr lang="en-GB"/>
              <a:t>The first 60ft zero emission fuel cell bus delivered in 2018</a:t>
            </a:r>
          </a:p>
          <a:p>
            <a:pPr>
              <a:spcAft>
                <a:spcPts val="0"/>
              </a:spcAft>
            </a:pPr>
            <a:endParaRPr lang="en-GB"/>
          </a:p>
          <a:p>
            <a:pPr>
              <a:spcAft>
                <a:spcPts val="0"/>
              </a:spcAft>
            </a:pPr>
            <a:r>
              <a:rPr lang="en-GB"/>
              <a:t>Achieved 350 miles of range for 40ft fuel cell bus in 2019 </a:t>
            </a:r>
          </a:p>
          <a:p>
            <a:pPr>
              <a:spcAft>
                <a:spcPts val="0"/>
              </a:spcAft>
            </a:pPr>
            <a:endParaRPr lang="en-GB"/>
          </a:p>
          <a:p>
            <a:pPr>
              <a:spcAft>
                <a:spcPts val="0"/>
              </a:spcAft>
            </a:pPr>
            <a:r>
              <a:rPr lang="en-GB"/>
              <a:t>Key New Flyer customers include  </a:t>
            </a:r>
          </a:p>
          <a:p>
            <a:pPr lvl="1">
              <a:spcAft>
                <a:spcPts val="0"/>
              </a:spcAft>
            </a:pPr>
            <a:r>
              <a:rPr lang="en-US"/>
              <a:t>Sunline (Coachella Valley, California)</a:t>
            </a:r>
          </a:p>
          <a:p>
            <a:pPr lvl="1">
              <a:spcAft>
                <a:spcPts val="0"/>
              </a:spcAft>
            </a:pPr>
            <a:r>
              <a:rPr lang="en-US"/>
              <a:t>Orange County Transportation Authority (California)</a:t>
            </a:r>
          </a:p>
          <a:p>
            <a:pPr lvl="1">
              <a:spcAft>
                <a:spcPts val="0"/>
              </a:spcAft>
            </a:pPr>
            <a:r>
              <a:rPr lang="en-US"/>
              <a:t>AC Transit (Oakland, California)</a:t>
            </a:r>
          </a:p>
          <a:p>
            <a:pPr lvl="1">
              <a:spcAft>
                <a:spcPts val="0"/>
              </a:spcAft>
            </a:pPr>
            <a:r>
              <a:rPr lang="en-US"/>
              <a:t>Champaign Urbana (Illinois). </a:t>
            </a: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AFDB41-3649-4BCD-95BE-D37C9FAF540A}"/>
              </a:ext>
            </a:extLst>
          </p:cNvPr>
          <p:cNvSpPr txBox="1"/>
          <p:nvPr/>
        </p:nvSpPr>
        <p:spPr>
          <a:xfrm>
            <a:off x="165696" y="7469088"/>
            <a:ext cx="12673408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+mj-lt"/>
                <a:ea typeface="+mn-ea"/>
              </a:rPr>
              <a:t>Being part of the same family as New Flyer enables ADL to rapidly benefit from their 27 years of learnings and expertise in fuel cell design, deployment and support.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EF8203-4401-4C50-BF71-0768501204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111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D052B3-4F47-4D64-92A1-B9972C35D1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Global Presence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FE1EA0-3ED6-4432-A4C7-FB03368850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827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8BBE7D-4800-4424-A12D-B40F5355E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EV in North America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C665BA-3717-430E-B4EC-FD212C598C6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1300" y="1924051"/>
            <a:ext cx="4508700" cy="5545038"/>
          </a:xfrm>
        </p:spPr>
        <p:txBody>
          <a:bodyPr/>
          <a:lstStyle/>
          <a:p>
            <a:r>
              <a:rPr lang="pl-PL" dirty="0"/>
              <a:t>Enviro500EV CHARGE is ADL’s f</a:t>
            </a:r>
            <a:r>
              <a:rPr lang="en-GB" dirty="0" err="1"/>
              <a:t>irst</a:t>
            </a:r>
            <a:r>
              <a:rPr lang="en-GB" dirty="0"/>
              <a:t> zero</a:t>
            </a:r>
            <a:r>
              <a:rPr lang="pl-PL" dirty="0"/>
              <a:t> </a:t>
            </a:r>
            <a:r>
              <a:rPr lang="en-GB" dirty="0"/>
              <a:t>emission 3-axle double deck bus</a:t>
            </a:r>
          </a:p>
          <a:p>
            <a:r>
              <a:rPr lang="en-GB" sz="2400" dirty="0"/>
              <a:t>Double deck EV demo program underway on west coast with strong interest from transport agencies:</a:t>
            </a:r>
          </a:p>
          <a:p>
            <a:pPr lvl="1"/>
            <a:r>
              <a:rPr lang="en-GB" sz="2000" dirty="0"/>
              <a:t>Positive feedback on range, handling and passenger comfort</a:t>
            </a:r>
          </a:p>
          <a:p>
            <a:r>
              <a:rPr lang="en-GB" dirty="0"/>
              <a:t>Initial customer, Foothill Transit, now completing driver training and preparations to enter service shortly </a:t>
            </a:r>
          </a:p>
          <a:p>
            <a:r>
              <a:rPr lang="en-GB" dirty="0"/>
              <a:t>Trial also underway with Go Transit</a:t>
            </a:r>
          </a:p>
          <a:p>
            <a:endParaRPr lang="en-GB" dirty="0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6AAD28D5-A8AB-4910-A652-46ADCB571D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15" t="34552" r="5150" b="31117"/>
          <a:stretch/>
        </p:blipFill>
        <p:spPr>
          <a:xfrm>
            <a:off x="8878664" y="842592"/>
            <a:ext cx="3554636" cy="361800"/>
          </a:xfrm>
          <a:prstGeom prst="rect">
            <a:avLst/>
          </a:prstGeom>
        </p:spPr>
      </p:pic>
      <p:pic>
        <p:nvPicPr>
          <p:cNvPr id="15" name="Picture Placeholder 9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84407920-19F9-49D1-998A-C5B4804DE8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1252" y="1418656"/>
            <a:ext cx="6200500" cy="4340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943DE0-6153-47BC-BB23-67949DE58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953" y="5973271"/>
            <a:ext cx="6551343" cy="369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68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69E76-B4EB-4DE7-9536-D2FA01A68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EV in Australia and New Zealand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64B002-48FC-4412-A622-A03B983C0FC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1203" y="4931080"/>
            <a:ext cx="5233681" cy="5571051"/>
          </a:xfrm>
        </p:spPr>
        <p:txBody>
          <a:bodyPr/>
          <a:lstStyle/>
          <a:p>
            <a:r>
              <a:rPr lang="en-GB"/>
              <a:t>Partnership with Australia’s leading electric vehicle producer and supplier, </a:t>
            </a:r>
            <a:r>
              <a:rPr lang="en-GB" b="1" err="1"/>
              <a:t>Nexport</a:t>
            </a:r>
            <a:endParaRPr lang="en-GB" b="1"/>
          </a:p>
          <a:p>
            <a:r>
              <a:rPr lang="en-GB"/>
              <a:t>Local assembly of </a:t>
            </a:r>
            <a:br>
              <a:rPr lang="en-GB"/>
            </a:br>
            <a:r>
              <a:rPr lang="en-GB"/>
              <a:t>ADL Enviro bodies for BYD electric bus chassis</a:t>
            </a:r>
          </a:p>
          <a:p>
            <a:r>
              <a:rPr lang="en-GB"/>
              <a:t>Sales and marketing by </a:t>
            </a:r>
            <a:r>
              <a:rPr lang="en-GB" err="1"/>
              <a:t>Nexport</a:t>
            </a:r>
            <a:endParaRPr lang="en-GB"/>
          </a:p>
        </p:txBody>
      </p:sp>
      <p:pic>
        <p:nvPicPr>
          <p:cNvPr id="11" name="Picture Placeholder 10" descr="A picture containing text, sky, outdoor, bus&#10;&#10;Description automatically generated">
            <a:extLst>
              <a:ext uri="{FF2B5EF4-FFF2-40B4-BE49-F238E27FC236}">
                <a16:creationId xmlns:a16="http://schemas.microsoft.com/office/drawing/2014/main" id="{FE376BFC-2D24-42D9-97B0-36431FC53E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69" y="1489152"/>
            <a:ext cx="3961431" cy="2700976"/>
          </a:xfr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4D483B99-E46E-42AB-B4A7-965C3891AA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15" t="34552" r="5150" b="31117"/>
          <a:stretch/>
        </p:blipFill>
        <p:spPr>
          <a:xfrm>
            <a:off x="8878664" y="842592"/>
            <a:ext cx="3554636" cy="361800"/>
          </a:xfrm>
          <a:prstGeom prst="rect">
            <a:avLst/>
          </a:prstGeom>
        </p:spPr>
      </p:pic>
      <p:pic>
        <p:nvPicPr>
          <p:cNvPr id="8" name="Picture Placeholder 6" descr="A blue bus on the street&#10;&#10;Description automatically generated with medium confidence">
            <a:extLst>
              <a:ext uri="{FF2B5EF4-FFF2-40B4-BE49-F238E27FC236}">
                <a16:creationId xmlns:a16="http://schemas.microsoft.com/office/drawing/2014/main" id="{17767693-EF1B-4999-B10F-C0BE6EAE8D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17469" y="1489152"/>
            <a:ext cx="3961431" cy="2700976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09B9755-34B7-4882-8FB9-32A24240235B}"/>
              </a:ext>
            </a:extLst>
          </p:cNvPr>
          <p:cNvSpPr txBox="1">
            <a:spLocks/>
          </p:cNvSpPr>
          <p:nvPr/>
        </p:nvSpPr>
        <p:spPr>
          <a:xfrm>
            <a:off x="6705080" y="4903078"/>
            <a:ext cx="5956820" cy="3478637"/>
          </a:xfrm>
          <a:prstGeom prst="rect">
            <a:avLst/>
          </a:prstGeom>
        </p:spPr>
        <p:txBody>
          <a:bodyPr/>
          <a:lstStyle>
            <a:lvl1pPr marL="266562" indent="-266562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 Neue" pitchFamily="-1" charset="0"/>
              </a:defRPr>
            </a:lvl1pPr>
            <a:lvl2pPr marL="660053" indent="-266562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2pPr>
            <a:lvl3pPr marL="1104317" indent="-266562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3pPr>
            <a:lvl4pPr marL="1548585" indent="-266562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4pPr>
            <a:lvl5pPr marL="1992852" indent="-266562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5pPr>
            <a:lvl6pPr marL="2449812" indent="-266562" algn="l" rtl="0" eaLnBrk="1" fontAlgn="base" hangingPunct="1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6pPr>
            <a:lvl7pPr marL="2906773" indent="-266562" algn="l" rtl="0" eaLnBrk="1" fontAlgn="base" hangingPunct="1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7pPr>
            <a:lvl8pPr marL="3363731" indent="-266562" algn="l" rtl="0" eaLnBrk="1" fontAlgn="base" hangingPunct="1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8pPr>
            <a:lvl9pPr marL="3820692" indent="-266562" algn="l" rtl="0" eaLnBrk="1" fontAlgn="base" hangingPunct="1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9pPr>
          </a:lstStyle>
          <a:p>
            <a:r>
              <a:rPr lang="en-GB" kern="0" dirty="0"/>
              <a:t>Strong momentum in New Zealand driven by government legislation regarding public transport decarbonisation</a:t>
            </a:r>
          </a:p>
          <a:p>
            <a:r>
              <a:rPr lang="en-GB" kern="0" dirty="0"/>
              <a:t>Local build partner</a:t>
            </a:r>
            <a:r>
              <a:rPr lang="pl-PL" kern="0" dirty="0"/>
              <a:t> </a:t>
            </a:r>
            <a:r>
              <a:rPr lang="pl-PL" b="1" kern="0" dirty="0"/>
              <a:t>Kiwi Bus Builders</a:t>
            </a:r>
            <a:r>
              <a:rPr lang="en-GB" kern="0" dirty="0"/>
              <a:t> -assembling of Enviro200EV in territory </a:t>
            </a:r>
          </a:p>
          <a:p>
            <a:r>
              <a:rPr lang="en-GB" kern="0" dirty="0"/>
              <a:t>Underpins domestic green technology jobs and skills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D5BC6-1981-49B5-A4EF-3B64284BD4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035"/>
          <a:stretch/>
        </p:blipFill>
        <p:spPr>
          <a:xfrm>
            <a:off x="9221169" y="1501952"/>
            <a:ext cx="3314579" cy="269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36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w of double decker buses&#10;&#10;Description automatically generated with medium confidence">
            <a:extLst>
              <a:ext uri="{FF2B5EF4-FFF2-40B4-BE49-F238E27FC236}">
                <a16:creationId xmlns:a16="http://schemas.microsoft.com/office/drawing/2014/main" id="{1C09BC96-2F91-47A4-9204-7785FECE78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004800" cy="8525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D66827-30CA-4B4B-9A4D-DAAFA8051348}"/>
              </a:ext>
            </a:extLst>
          </p:cNvPr>
          <p:cNvSpPr txBox="1"/>
          <p:nvPr/>
        </p:nvSpPr>
        <p:spPr>
          <a:xfrm>
            <a:off x="453728" y="7469088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A8EA39-7CF1-48DB-893D-1C0ED4ABDF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314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10AF-8D2F-4615-86D6-4E08735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28328"/>
            <a:ext cx="4994796" cy="1098871"/>
          </a:xfrm>
        </p:spPr>
        <p:txBody>
          <a:bodyPr/>
          <a:lstStyle/>
          <a:p>
            <a:r>
              <a:rPr lang="en-GB"/>
              <a:t>Our Vision</a:t>
            </a:r>
          </a:p>
        </p:txBody>
      </p:sp>
      <p:pic>
        <p:nvPicPr>
          <p:cNvPr id="9" name="Picture Placeholder 8" descr="A group of people posing for a photo in front of a green bus&#10;&#10;Description automatically generated with medium confidence">
            <a:extLst>
              <a:ext uri="{FF2B5EF4-FFF2-40B4-BE49-F238E27FC236}">
                <a16:creationId xmlns:a16="http://schemas.microsoft.com/office/drawing/2014/main" id="{9EC17CE9-2D27-4BF1-BB33-12AD2082CD7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8884" y="5173027"/>
            <a:ext cx="4266749" cy="2986723"/>
          </a:xfrm>
        </p:spPr>
      </p:pic>
      <p:pic>
        <p:nvPicPr>
          <p:cNvPr id="11" name="Picture Placeholder 10" descr="Chart&#10;&#10;Description automatically generated">
            <a:extLst>
              <a:ext uri="{FF2B5EF4-FFF2-40B4-BE49-F238E27FC236}">
                <a16:creationId xmlns:a16="http://schemas.microsoft.com/office/drawing/2014/main" id="{D26A6E9D-C504-4765-8B23-D2BD421FDF5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12"/>
          <a:stretch/>
        </p:blipFill>
        <p:spPr>
          <a:xfrm>
            <a:off x="7732758" y="1628914"/>
            <a:ext cx="4618999" cy="3233299"/>
          </a:xfrm>
        </p:spPr>
      </p:pic>
      <p:pic>
        <p:nvPicPr>
          <p:cNvPr id="8" name="Content Placeholder 14">
            <a:extLst>
              <a:ext uri="{FF2B5EF4-FFF2-40B4-BE49-F238E27FC236}">
                <a16:creationId xmlns:a16="http://schemas.microsoft.com/office/drawing/2014/main" id="{476F2CD9-549D-4E1A-BB89-8D8E1803EA0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571500" y="1593850"/>
            <a:ext cx="6033529" cy="6565900"/>
          </a:xfr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977BDAA-A3E0-4417-89BD-9F80AFDC7847}"/>
              </a:ext>
            </a:extLst>
          </p:cNvPr>
          <p:cNvSpPr txBox="1">
            <a:spLocks/>
          </p:cNvSpPr>
          <p:nvPr/>
        </p:nvSpPr>
        <p:spPr>
          <a:xfrm>
            <a:off x="7916316" y="628328"/>
            <a:ext cx="4994796" cy="109887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Arial" panose="020B0604020202020204" pitchFamily="34" charset="0"/>
                <a:sym typeface="Helvetica Neue Light" pitchFamily="-1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1"/>
                </a:solidFill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1"/>
                </a:solidFill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1"/>
                </a:solidFill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1"/>
                </a:solidFill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defRPr>
            </a:lvl5pPr>
            <a:lvl6pPr marL="456957"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defRPr>
            </a:lvl6pPr>
            <a:lvl7pPr marL="913919"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defRPr>
            </a:lvl7pPr>
            <a:lvl8pPr marL="1370876"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defRPr>
            </a:lvl8pPr>
            <a:lvl9pPr marL="1827837"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defRPr>
            </a:lvl9pPr>
          </a:lstStyle>
          <a:p>
            <a:r>
              <a:rPr lang="en-GB" kern="0"/>
              <a:t>Our Values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2CBDD3-6E4E-4154-83B0-EDECFF63E2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259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A9ABF9-61F3-4571-9AC1-1E02B2D31A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2577" y="1594371"/>
            <a:ext cx="6754446" cy="6564857"/>
          </a:xfrm>
        </p:spPr>
        <p:txBody>
          <a:bodyPr/>
          <a:lstStyle/>
          <a:p>
            <a:r>
              <a:rPr lang="en-GB" dirty="0"/>
              <a:t>Part of </a:t>
            </a:r>
            <a:r>
              <a:rPr lang="en-GB" b="1" dirty="0"/>
              <a:t>NFI Group</a:t>
            </a:r>
          </a:p>
          <a:p>
            <a:r>
              <a:rPr lang="en-GB" dirty="0"/>
              <a:t>World’s </a:t>
            </a:r>
            <a:r>
              <a:rPr lang="en-GB" b="1" dirty="0"/>
              <a:t>largest double deck bus manufacturer </a:t>
            </a:r>
            <a:r>
              <a:rPr lang="en-GB" dirty="0"/>
              <a:t>with over 120 years of experience in bus and coach design and manufacture</a:t>
            </a:r>
          </a:p>
          <a:p>
            <a:r>
              <a:rPr lang="en-GB" dirty="0"/>
              <a:t>Extensive </a:t>
            </a:r>
            <a:r>
              <a:rPr lang="en-GB" b="1" dirty="0"/>
              <a:t>global experience </a:t>
            </a:r>
            <a:r>
              <a:rPr lang="en-GB" dirty="0"/>
              <a:t>in vehicle supply and support across Europe, Asia Pacific and North America</a:t>
            </a:r>
          </a:p>
          <a:p>
            <a:r>
              <a:rPr lang="en-GB" b="1" dirty="0"/>
              <a:t>Well invested in all technologies </a:t>
            </a:r>
            <a:r>
              <a:rPr lang="en-GB" dirty="0"/>
              <a:t>and with the widest range of powertrain options, we aim to deliver the </a:t>
            </a:r>
            <a:r>
              <a:rPr lang="en-GB" b="1" dirty="0"/>
              <a:t>best solution for all our customers’ specific requirements</a:t>
            </a:r>
          </a:p>
          <a:p>
            <a:r>
              <a:rPr lang="en-GB" b="1" dirty="0"/>
              <a:t>Built in Britain </a:t>
            </a:r>
            <a:r>
              <a:rPr lang="en-GB" dirty="0"/>
              <a:t>–  investing in UK manufacturing, the wider supply chain and skills development</a:t>
            </a:r>
          </a:p>
          <a:p>
            <a:r>
              <a:rPr lang="en-GB" dirty="0"/>
              <a:t>Over </a:t>
            </a:r>
            <a:r>
              <a:rPr lang="en-GB" b="1" dirty="0"/>
              <a:t>1200 team members </a:t>
            </a:r>
            <a:r>
              <a:rPr lang="en-GB" dirty="0"/>
              <a:t>in the UK</a:t>
            </a: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A44C19-46FA-4EDC-8A80-6633713A0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ADL today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CB5A7A-BA48-4029-9684-D72EC683F6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7023" y="964892"/>
            <a:ext cx="5628986" cy="58862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F73F8F-0988-4897-9F40-99E7B0A31B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3697" y="6851130"/>
            <a:ext cx="2302312" cy="120739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B2B4D30-09F9-4712-8097-DBF7FA81B4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448" y="6851130"/>
            <a:ext cx="2592288" cy="149634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29C78-A1AD-431E-8A2E-7A3A34C6BC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938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049079-5379-46EB-8EDE-010CC357423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1500" y="1852464"/>
            <a:ext cx="5791200" cy="604867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We are committed to achieving carbon neutrality across our operations by 2050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en-GB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We understand sustainability, and are committed to protecting the environment within our facilities globally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We monitor consumption of resources at our facilities and evaluate annually to categorise activities that could impact the environment or health and safety 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0BD522-C9A3-4094-8347-1389E8445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28328"/>
            <a:ext cx="12339612" cy="1098871"/>
          </a:xfrm>
        </p:spPr>
        <p:txBody>
          <a:bodyPr/>
          <a:lstStyle/>
          <a:p>
            <a:r>
              <a:rPr lang="en-GB" dirty="0"/>
              <a:t>ADL’s commitment to environmental management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DD342E6-2BB6-41DB-8FEF-95B4CFB86D2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161" y="5257800"/>
            <a:ext cx="4381340" cy="3066938"/>
          </a:xfrm>
        </p:spPr>
      </p:pic>
      <p:pic>
        <p:nvPicPr>
          <p:cNvPr id="8" name="Content Placeholder 7" descr="A group of people in a factory&#10;&#10;Description automatically generated with medium confidence">
            <a:extLst>
              <a:ext uri="{FF2B5EF4-FFF2-40B4-BE49-F238E27FC236}">
                <a16:creationId xmlns:a16="http://schemas.microsoft.com/office/drawing/2014/main" id="{8DF42F95-94CB-48F9-8A27-996D7CB7270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74161" y="1811021"/>
            <a:ext cx="4381340" cy="30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06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C31C005C-EEEC-486D-88A9-7B29C146CFC6}"/>
              </a:ext>
            </a:extLst>
          </p:cNvPr>
          <p:cNvGrpSpPr/>
          <p:nvPr/>
        </p:nvGrpSpPr>
        <p:grpSpPr>
          <a:xfrm>
            <a:off x="56884" y="6851566"/>
            <a:ext cx="2303925" cy="1611360"/>
            <a:chOff x="571300" y="2515105"/>
            <a:chExt cx="3600000" cy="251783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0F5E5BB-4312-4056-AD7C-1C18DEC18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1300" y="2515105"/>
              <a:ext cx="3600000" cy="216000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DF360C-2C13-4B60-89E6-FBD27BFC444D}"/>
                </a:ext>
              </a:extLst>
            </p:cNvPr>
            <p:cNvSpPr/>
            <p:nvPr/>
          </p:nvSpPr>
          <p:spPr bwMode="auto">
            <a:xfrm>
              <a:off x="571300" y="4672936"/>
              <a:ext cx="3600000" cy="360000"/>
            </a:xfrm>
            <a:prstGeom prst="rect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77" tIns="34289" rIns="68577" bIns="34289" numCol="1" rtlCol="0" anchor="ctr" anchorCtr="0" compatLnSpc="1">
              <a:prstTxWarp prst="textNoShape">
                <a:avLst/>
              </a:prstTxWarp>
            </a:bodyPr>
            <a:lstStyle/>
            <a:p>
              <a:pPr defTabSz="685762"/>
              <a:r>
                <a:rPr lang="en-GB" sz="1387" b="1">
                  <a:solidFill>
                    <a:schemeClr val="bg1"/>
                  </a:solidFill>
                  <a:latin typeface="+mj-lt"/>
                  <a:cs typeface="ヒラギノ角ゴ ProN W3" pitchFamily="-1" charset="-128"/>
                </a:rPr>
                <a:t>SmartPack / SmartHybrid</a:t>
              </a: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7FF3CA49-926E-4079-A204-9A2DB964F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02" y="287530"/>
            <a:ext cx="10160537" cy="962370"/>
          </a:xfrm>
        </p:spPr>
        <p:txBody>
          <a:bodyPr/>
          <a:lstStyle/>
          <a:p>
            <a:r>
              <a:rPr lang="en-GB" b="0">
                <a:latin typeface="Calibri" panose="020F0502020204030204" pitchFamily="34" charset="0"/>
                <a:cs typeface="Calibri" panose="020F0502020204030204" pitchFamily="34" charset="0"/>
              </a:rPr>
              <a:t>The ADL evolution to zero emissions </a:t>
            </a:r>
            <a:br>
              <a:rPr lang="en-GB" sz="2560" b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256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1E5193-27DD-4F6D-BB1C-BAF39925F778}"/>
              </a:ext>
            </a:extLst>
          </p:cNvPr>
          <p:cNvGrpSpPr/>
          <p:nvPr/>
        </p:nvGrpSpPr>
        <p:grpSpPr>
          <a:xfrm>
            <a:off x="1740627" y="5306089"/>
            <a:ext cx="2308328" cy="1887700"/>
            <a:chOff x="619003" y="4212590"/>
            <a:chExt cx="2693440" cy="22026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9BC090B-C72E-4A95-8CDA-F612F558EFFE}"/>
                </a:ext>
              </a:extLst>
            </p:cNvPr>
            <p:cNvSpPr/>
            <p:nvPr/>
          </p:nvSpPr>
          <p:spPr bwMode="auto">
            <a:xfrm>
              <a:off x="619003" y="6145883"/>
              <a:ext cx="2693440" cy="269344"/>
            </a:xfrm>
            <a:prstGeom prst="rect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77" tIns="34289" rIns="68577" bIns="34289" numCol="1" rtlCol="0" anchor="ctr" anchorCtr="0" compatLnSpc="1">
              <a:prstTxWarp prst="textNoShape">
                <a:avLst/>
              </a:prstTxWarp>
            </a:bodyPr>
            <a:lstStyle/>
            <a:p>
              <a:pPr defTabSz="685762"/>
              <a:r>
                <a:rPr lang="en-GB" sz="1387" b="1">
                  <a:solidFill>
                    <a:schemeClr val="bg1"/>
                  </a:solidFill>
                  <a:latin typeface="+mj-lt"/>
                  <a:cs typeface="ヒラギノ角ゴ ProN W3" pitchFamily="-1" charset="-128"/>
                </a:rPr>
                <a:t>Biogas</a:t>
              </a:r>
            </a:p>
          </p:txBody>
        </p:sp>
        <p:pic>
          <p:nvPicPr>
            <p:cNvPr id="23" name="Picture 22" descr="A green double decker bus&#10;&#10;Description automatically generated with medium confidence">
              <a:extLst>
                <a:ext uri="{FF2B5EF4-FFF2-40B4-BE49-F238E27FC236}">
                  <a16:creationId xmlns:a16="http://schemas.microsoft.com/office/drawing/2014/main" id="{BFA175F1-F884-4425-82ED-67D57C39A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004" y="4212590"/>
              <a:ext cx="2693439" cy="1930756"/>
            </a:xfrm>
            <a:prstGeom prst="rect">
              <a:avLst/>
            </a:prstGeom>
          </p:spPr>
        </p:pic>
      </p:grpSp>
      <p:sp>
        <p:nvSpPr>
          <p:cNvPr id="2" name="Arrow: Up 1">
            <a:extLst>
              <a:ext uri="{FF2B5EF4-FFF2-40B4-BE49-F238E27FC236}">
                <a16:creationId xmlns:a16="http://schemas.microsoft.com/office/drawing/2014/main" id="{476804AD-992E-4EB5-A0ED-87E6ACC92E9D}"/>
              </a:ext>
            </a:extLst>
          </p:cNvPr>
          <p:cNvSpPr/>
          <p:nvPr/>
        </p:nvSpPr>
        <p:spPr bwMode="auto">
          <a:xfrm rot="3712637">
            <a:off x="7301916" y="137824"/>
            <a:ext cx="1159538" cy="10930026"/>
          </a:xfrm>
          <a:prstGeom prst="upArrow">
            <a:avLst>
              <a:gd name="adj1" fmla="val 60014"/>
              <a:gd name="adj2" fmla="val 50000"/>
            </a:avLst>
          </a:prstGeom>
          <a:gradFill>
            <a:gsLst>
              <a:gs pos="0">
                <a:schemeClr val="accent5"/>
              </a:gs>
              <a:gs pos="100000">
                <a:schemeClr val="tx2"/>
              </a:gs>
            </a:gsLst>
            <a:lin ang="5400000" scaled="1"/>
          </a:gra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pitchFamily="-1" charset="0"/>
              <a:ea typeface="ヒラギノ角ゴ ProN W3" pitchFamily="-1" charset="-128"/>
              <a:cs typeface="ヒラギノ角ゴ ProN W3" pitchFamily="-1" charset="-128"/>
              <a:sym typeface="Helvetica Neue Light" pitchFamily="-1" charset="0"/>
            </a:endParaRP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60AE6473-FAA4-49EA-AFD0-B9F716EDE1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04595">
            <a:off x="3109936" y="5473622"/>
            <a:ext cx="7934418" cy="109887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92E4FF4E-BCDD-4891-BC31-0B2E9AACC375}"/>
              </a:ext>
            </a:extLst>
          </p:cNvPr>
          <p:cNvGrpSpPr/>
          <p:nvPr/>
        </p:nvGrpSpPr>
        <p:grpSpPr>
          <a:xfrm>
            <a:off x="3694088" y="4525500"/>
            <a:ext cx="2317281" cy="1618981"/>
            <a:chOff x="8830663" y="2515934"/>
            <a:chExt cx="3602637" cy="2517002"/>
          </a:xfrm>
          <a:solidFill>
            <a:schemeClr val="accent2"/>
          </a:solidFill>
        </p:grpSpPr>
        <p:pic>
          <p:nvPicPr>
            <p:cNvPr id="12" name="Picture Placeholder 8">
              <a:extLst>
                <a:ext uri="{FF2B5EF4-FFF2-40B4-BE49-F238E27FC236}">
                  <a16:creationId xmlns:a16="http://schemas.microsoft.com/office/drawing/2014/main" id="{30EC4399-5D88-45A9-92C9-CD00873FA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6"/>
            <a:stretch/>
          </p:blipFill>
          <p:spPr>
            <a:xfrm>
              <a:off x="8833300" y="2515934"/>
              <a:ext cx="3600000" cy="2160001"/>
            </a:xfrm>
            <a:prstGeom prst="rect">
              <a:avLst/>
            </a:prstGeom>
            <a:grpFill/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2C3657-9C2A-4772-883B-999A1DAF2798}"/>
                </a:ext>
              </a:extLst>
            </p:cNvPr>
            <p:cNvSpPr/>
            <p:nvPr/>
          </p:nvSpPr>
          <p:spPr bwMode="auto">
            <a:xfrm>
              <a:off x="8830663" y="4672936"/>
              <a:ext cx="3600000" cy="360000"/>
            </a:xfrm>
            <a:prstGeom prst="rect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77" tIns="34289" rIns="68577" bIns="34289" numCol="1" rtlCol="0" anchor="ctr" anchorCtr="0" compatLnSpc="1">
              <a:prstTxWarp prst="textNoShape">
                <a:avLst/>
              </a:prstTxWarp>
            </a:bodyPr>
            <a:lstStyle/>
            <a:p>
              <a:pPr defTabSz="685762"/>
              <a:r>
                <a:rPr lang="en-GB" sz="1387" b="1">
                  <a:solidFill>
                    <a:schemeClr val="bg1"/>
                  </a:solidFill>
                  <a:latin typeface="+mj-lt"/>
                  <a:cs typeface="ヒラギノ角ゴ ProN W3" pitchFamily="-1" charset="-128"/>
                </a:rPr>
                <a:t>Hybrid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C3DA94C-32DC-4ED3-AFE8-BFBAE5FEC86E}"/>
              </a:ext>
            </a:extLst>
          </p:cNvPr>
          <p:cNvGrpSpPr/>
          <p:nvPr/>
        </p:nvGrpSpPr>
        <p:grpSpPr>
          <a:xfrm>
            <a:off x="5566101" y="3369511"/>
            <a:ext cx="2315584" cy="1773437"/>
            <a:chOff x="7449369" y="652814"/>
            <a:chExt cx="2691827" cy="206159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1399799-35F7-472A-9425-BB3B8AA69F8B}"/>
                </a:ext>
              </a:extLst>
            </p:cNvPr>
            <p:cNvSpPr/>
            <p:nvPr/>
          </p:nvSpPr>
          <p:spPr bwMode="auto">
            <a:xfrm>
              <a:off x="7449369" y="2445221"/>
              <a:ext cx="2691827" cy="269183"/>
            </a:xfrm>
            <a:prstGeom prst="rect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77" tIns="34289" rIns="68577" bIns="34289" numCol="1" rtlCol="0" anchor="ctr" anchorCtr="0" compatLnSpc="1">
              <a:prstTxWarp prst="textNoShape">
                <a:avLst/>
              </a:prstTxWarp>
            </a:bodyPr>
            <a:lstStyle/>
            <a:p>
              <a:pPr defTabSz="685762"/>
              <a:r>
                <a:rPr lang="en-GB" sz="1387" b="1">
                  <a:solidFill>
                    <a:schemeClr val="bg1"/>
                  </a:solidFill>
                  <a:latin typeface="+mj-lt"/>
                  <a:cs typeface="ヒラギノ角ゴ ProN W3" pitchFamily="-1" charset="-128"/>
                </a:rPr>
                <a:t>Electric Range Hybrid</a:t>
              </a:r>
            </a:p>
          </p:txBody>
        </p:sp>
        <p:pic>
          <p:nvPicPr>
            <p:cNvPr id="30" name="Picture 29" descr="A picture containing road, outdoor, bus, street&#10;&#10;Description automatically generated">
              <a:extLst>
                <a:ext uri="{FF2B5EF4-FFF2-40B4-BE49-F238E27FC236}">
                  <a16:creationId xmlns:a16="http://schemas.microsoft.com/office/drawing/2014/main" id="{27267534-C590-4281-B857-FA7077064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9369" y="652814"/>
              <a:ext cx="2691826" cy="1791287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7087B3B-4459-4AB0-BE52-944BD09D8019}"/>
              </a:ext>
            </a:extLst>
          </p:cNvPr>
          <p:cNvGrpSpPr/>
          <p:nvPr/>
        </p:nvGrpSpPr>
        <p:grpSpPr>
          <a:xfrm>
            <a:off x="10216210" y="778388"/>
            <a:ext cx="2499867" cy="1901298"/>
            <a:chOff x="8355440" y="204032"/>
            <a:chExt cx="4514880" cy="3433834"/>
          </a:xfrm>
        </p:grpSpPr>
        <p:pic>
          <p:nvPicPr>
            <p:cNvPr id="53" name="Picture 52" descr="A yellow and black bus&#10;&#10;Description automatically generated with medium confidence">
              <a:extLst>
                <a:ext uri="{FF2B5EF4-FFF2-40B4-BE49-F238E27FC236}">
                  <a16:creationId xmlns:a16="http://schemas.microsoft.com/office/drawing/2014/main" id="{BFF19F52-BFCF-4C07-96B3-A702062AC3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07" b="8636"/>
            <a:stretch/>
          </p:blipFill>
          <p:spPr>
            <a:xfrm>
              <a:off x="8355440" y="204032"/>
              <a:ext cx="4514880" cy="2982345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CA410C8-9511-448D-909D-C6692D526FA5}"/>
                </a:ext>
              </a:extLst>
            </p:cNvPr>
            <p:cNvSpPr/>
            <p:nvPr/>
          </p:nvSpPr>
          <p:spPr bwMode="auto">
            <a:xfrm>
              <a:off x="8355440" y="3186378"/>
              <a:ext cx="4514880" cy="451488"/>
            </a:xfrm>
            <a:prstGeom prst="rect">
              <a:avLst/>
            </a:prstGeom>
            <a:solidFill>
              <a:schemeClr val="accent5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77" tIns="34289" rIns="68577" bIns="34289" numCol="1" rtlCol="0" anchor="ctr" anchorCtr="0" compatLnSpc="1">
              <a:prstTxWarp prst="textNoShape">
                <a:avLst/>
              </a:prstTxWarp>
            </a:bodyPr>
            <a:lstStyle/>
            <a:p>
              <a:pPr defTabSz="685762"/>
              <a:r>
                <a:rPr lang="en-GB" sz="1387" b="1">
                  <a:solidFill>
                    <a:schemeClr val="bg1"/>
                  </a:solidFill>
                  <a:latin typeface="+mj-lt"/>
                  <a:cs typeface="ヒラギノ角ゴ ProN W3" pitchFamily="-1" charset="-128"/>
                </a:rPr>
                <a:t>Hydrogen Electric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D7E720B-000D-4156-9DC9-10D230C69759}"/>
              </a:ext>
            </a:extLst>
          </p:cNvPr>
          <p:cNvGrpSpPr/>
          <p:nvPr/>
        </p:nvGrpSpPr>
        <p:grpSpPr>
          <a:xfrm>
            <a:off x="7679712" y="2035942"/>
            <a:ext cx="2499867" cy="1912596"/>
            <a:chOff x="8360972" y="340096"/>
            <a:chExt cx="4514880" cy="345424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0590795-4763-4B87-9A95-AFD6699E78E9}"/>
                </a:ext>
              </a:extLst>
            </p:cNvPr>
            <p:cNvSpPr/>
            <p:nvPr/>
          </p:nvSpPr>
          <p:spPr bwMode="auto">
            <a:xfrm>
              <a:off x="8360972" y="3342848"/>
              <a:ext cx="4514880" cy="451488"/>
            </a:xfrm>
            <a:prstGeom prst="rect">
              <a:avLst/>
            </a:prstGeom>
            <a:solidFill>
              <a:schemeClr val="accent5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77" tIns="34289" rIns="68577" bIns="34289" numCol="1" rtlCol="0" anchor="ctr" anchorCtr="0" compatLnSpc="1">
              <a:prstTxWarp prst="textNoShape">
                <a:avLst/>
              </a:prstTxWarp>
            </a:bodyPr>
            <a:lstStyle/>
            <a:p>
              <a:pPr defTabSz="685762"/>
              <a:r>
                <a:rPr lang="en-GB" sz="1387" b="1">
                  <a:solidFill>
                    <a:schemeClr val="bg1"/>
                  </a:solidFill>
                  <a:latin typeface="+mj-lt"/>
                  <a:cs typeface="ヒラギノ角ゴ ProN W3" pitchFamily="-1" charset="-128"/>
                </a:rPr>
                <a:t>Battery Electric</a:t>
              </a:r>
            </a:p>
          </p:txBody>
        </p:sp>
        <p:pic>
          <p:nvPicPr>
            <p:cNvPr id="57" name="Picture 2" descr="Alexander Dennis and BYD UK jointly announce First Bus order of 22 BYD ADL  Enviro200EV electric buses for Glasgow network in preparation for United  Nations COP26">
              <a:extLst>
                <a:ext uri="{FF2B5EF4-FFF2-40B4-BE49-F238E27FC236}">
                  <a16:creationId xmlns:a16="http://schemas.microsoft.com/office/drawing/2014/main" id="{2272171F-5753-48DE-BD28-60B2910F6F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952"/>
            <a:stretch/>
          </p:blipFill>
          <p:spPr bwMode="auto">
            <a:xfrm>
              <a:off x="8360972" y="340096"/>
              <a:ext cx="4514880" cy="300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6AB795-5F19-4329-A8EC-F47E3E00E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73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Freeform 23">
            <a:extLst>
              <a:ext uri="{FF2B5EF4-FFF2-40B4-BE49-F238E27FC236}">
                <a16:creationId xmlns:a16="http://schemas.microsoft.com/office/drawing/2014/main" id="{C38C0A51-62C3-4F63-98BA-0ACE6C4E6174}"/>
              </a:ext>
            </a:extLst>
          </p:cNvPr>
          <p:cNvSpPr>
            <a:spLocks/>
          </p:cNvSpPr>
          <p:nvPr/>
        </p:nvSpPr>
        <p:spPr bwMode="auto">
          <a:xfrm>
            <a:off x="8242705" y="5297120"/>
            <a:ext cx="200346" cy="241974"/>
          </a:xfrm>
          <a:custGeom>
            <a:avLst/>
            <a:gdLst>
              <a:gd name="T0" fmla="*/ 14 w 77"/>
              <a:gd name="T1" fmla="*/ 86 h 93"/>
              <a:gd name="T2" fmla="*/ 41 w 77"/>
              <a:gd name="T3" fmla="*/ 88 h 93"/>
              <a:gd name="T4" fmla="*/ 59 w 77"/>
              <a:gd name="T5" fmla="*/ 71 h 93"/>
              <a:gd name="T6" fmla="*/ 67 w 77"/>
              <a:gd name="T7" fmla="*/ 44 h 93"/>
              <a:gd name="T8" fmla="*/ 64 w 77"/>
              <a:gd name="T9" fmla="*/ 24 h 93"/>
              <a:gd name="T10" fmla="*/ 77 w 77"/>
              <a:gd name="T11" fmla="*/ 4 h 93"/>
              <a:gd name="T12" fmla="*/ 65 w 77"/>
              <a:gd name="T13" fmla="*/ 0 h 93"/>
              <a:gd name="T14" fmla="*/ 36 w 77"/>
              <a:gd name="T15" fmla="*/ 15 h 93"/>
              <a:gd name="T16" fmla="*/ 18 w 77"/>
              <a:gd name="T17" fmla="*/ 62 h 93"/>
              <a:gd name="T18" fmla="*/ 0 w 77"/>
              <a:gd name="T19" fmla="*/ 79 h 93"/>
              <a:gd name="T20" fmla="*/ 0 w 77"/>
              <a:gd name="T21" fmla="*/ 93 h 93"/>
              <a:gd name="T22" fmla="*/ 14 w 77"/>
              <a:gd name="T23" fmla="*/ 86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7" h="93">
                <a:moveTo>
                  <a:pt x="14" y="86"/>
                </a:moveTo>
                <a:lnTo>
                  <a:pt x="41" y="88"/>
                </a:lnTo>
                <a:lnTo>
                  <a:pt x="59" y="71"/>
                </a:lnTo>
                <a:lnTo>
                  <a:pt x="67" y="44"/>
                </a:lnTo>
                <a:lnTo>
                  <a:pt x="64" y="24"/>
                </a:lnTo>
                <a:lnTo>
                  <a:pt x="77" y="4"/>
                </a:lnTo>
                <a:lnTo>
                  <a:pt x="65" y="0"/>
                </a:lnTo>
                <a:lnTo>
                  <a:pt x="36" y="15"/>
                </a:lnTo>
                <a:lnTo>
                  <a:pt x="18" y="62"/>
                </a:lnTo>
                <a:lnTo>
                  <a:pt x="0" y="79"/>
                </a:lnTo>
                <a:lnTo>
                  <a:pt x="0" y="93"/>
                </a:lnTo>
                <a:lnTo>
                  <a:pt x="14" y="8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188" name="Freeform 28">
            <a:extLst>
              <a:ext uri="{FF2B5EF4-FFF2-40B4-BE49-F238E27FC236}">
                <a16:creationId xmlns:a16="http://schemas.microsoft.com/office/drawing/2014/main" id="{46B2DF9D-6A0E-41BF-801C-9C761554488A}"/>
              </a:ext>
            </a:extLst>
          </p:cNvPr>
          <p:cNvSpPr>
            <a:spLocks/>
          </p:cNvSpPr>
          <p:nvPr/>
        </p:nvSpPr>
        <p:spPr bwMode="auto">
          <a:xfrm>
            <a:off x="7459538" y="511759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193" name="Freeform 25">
            <a:extLst>
              <a:ext uri="{FF2B5EF4-FFF2-40B4-BE49-F238E27FC236}">
                <a16:creationId xmlns:a16="http://schemas.microsoft.com/office/drawing/2014/main" id="{F1443B9A-19FC-4FF6-B253-D7F1BA85FCC3}"/>
              </a:ext>
            </a:extLst>
          </p:cNvPr>
          <p:cNvSpPr>
            <a:spLocks/>
          </p:cNvSpPr>
          <p:nvPr/>
        </p:nvSpPr>
        <p:spPr bwMode="auto">
          <a:xfrm>
            <a:off x="7844617" y="4292794"/>
            <a:ext cx="3247149" cy="4064140"/>
          </a:xfrm>
          <a:custGeom>
            <a:avLst/>
            <a:gdLst>
              <a:gd name="T0" fmla="*/ 1021 w 1248"/>
              <a:gd name="T1" fmla="*/ 780 h 1562"/>
              <a:gd name="T2" fmla="*/ 966 w 1248"/>
              <a:gd name="T3" fmla="*/ 766 h 1562"/>
              <a:gd name="T4" fmla="*/ 918 w 1248"/>
              <a:gd name="T5" fmla="*/ 594 h 1562"/>
              <a:gd name="T6" fmla="*/ 842 w 1248"/>
              <a:gd name="T7" fmla="*/ 575 h 1562"/>
              <a:gd name="T8" fmla="*/ 976 w 1248"/>
              <a:gd name="T9" fmla="*/ 581 h 1562"/>
              <a:gd name="T10" fmla="*/ 828 w 1248"/>
              <a:gd name="T11" fmla="*/ 353 h 1562"/>
              <a:gd name="T12" fmla="*/ 744 w 1248"/>
              <a:gd name="T13" fmla="*/ 315 h 1562"/>
              <a:gd name="T14" fmla="*/ 697 w 1248"/>
              <a:gd name="T15" fmla="*/ 206 h 1562"/>
              <a:gd name="T16" fmla="*/ 664 w 1248"/>
              <a:gd name="T17" fmla="*/ 40 h 1562"/>
              <a:gd name="T18" fmla="*/ 583 w 1248"/>
              <a:gd name="T19" fmla="*/ 24 h 1562"/>
              <a:gd name="T20" fmla="*/ 560 w 1248"/>
              <a:gd name="T21" fmla="*/ 50 h 1562"/>
              <a:gd name="T22" fmla="*/ 544 w 1248"/>
              <a:gd name="T23" fmla="*/ 72 h 1562"/>
              <a:gd name="T24" fmla="*/ 553 w 1248"/>
              <a:gd name="T25" fmla="*/ 105 h 1562"/>
              <a:gd name="T26" fmla="*/ 556 w 1248"/>
              <a:gd name="T27" fmla="*/ 126 h 1562"/>
              <a:gd name="T28" fmla="*/ 532 w 1248"/>
              <a:gd name="T29" fmla="*/ 141 h 1562"/>
              <a:gd name="T30" fmla="*/ 515 w 1248"/>
              <a:gd name="T31" fmla="*/ 150 h 1562"/>
              <a:gd name="T32" fmla="*/ 498 w 1248"/>
              <a:gd name="T33" fmla="*/ 168 h 1562"/>
              <a:gd name="T34" fmla="*/ 485 w 1248"/>
              <a:gd name="T35" fmla="*/ 196 h 1562"/>
              <a:gd name="T36" fmla="*/ 464 w 1248"/>
              <a:gd name="T37" fmla="*/ 202 h 1562"/>
              <a:gd name="T38" fmla="*/ 447 w 1248"/>
              <a:gd name="T39" fmla="*/ 229 h 1562"/>
              <a:gd name="T40" fmla="*/ 374 w 1248"/>
              <a:gd name="T41" fmla="*/ 276 h 1562"/>
              <a:gd name="T42" fmla="*/ 404 w 1248"/>
              <a:gd name="T43" fmla="*/ 441 h 1562"/>
              <a:gd name="T44" fmla="*/ 475 w 1248"/>
              <a:gd name="T45" fmla="*/ 438 h 1562"/>
              <a:gd name="T46" fmla="*/ 445 w 1248"/>
              <a:gd name="T47" fmla="*/ 528 h 1562"/>
              <a:gd name="T48" fmla="*/ 459 w 1248"/>
              <a:gd name="T49" fmla="*/ 664 h 1562"/>
              <a:gd name="T50" fmla="*/ 409 w 1248"/>
              <a:gd name="T51" fmla="*/ 680 h 1562"/>
              <a:gd name="T52" fmla="*/ 438 w 1248"/>
              <a:gd name="T53" fmla="*/ 708 h 1562"/>
              <a:gd name="T54" fmla="*/ 468 w 1248"/>
              <a:gd name="T55" fmla="*/ 741 h 1562"/>
              <a:gd name="T56" fmla="*/ 485 w 1248"/>
              <a:gd name="T57" fmla="*/ 779 h 1562"/>
              <a:gd name="T58" fmla="*/ 496 w 1248"/>
              <a:gd name="T59" fmla="*/ 803 h 1562"/>
              <a:gd name="T60" fmla="*/ 472 w 1248"/>
              <a:gd name="T61" fmla="*/ 798 h 1562"/>
              <a:gd name="T62" fmla="*/ 432 w 1248"/>
              <a:gd name="T63" fmla="*/ 814 h 1562"/>
              <a:gd name="T64" fmla="*/ 434 w 1248"/>
              <a:gd name="T65" fmla="*/ 836 h 1562"/>
              <a:gd name="T66" fmla="*/ 453 w 1248"/>
              <a:gd name="T67" fmla="*/ 849 h 1562"/>
              <a:gd name="T68" fmla="*/ 460 w 1248"/>
              <a:gd name="T69" fmla="*/ 857 h 1562"/>
              <a:gd name="T70" fmla="*/ 451 w 1248"/>
              <a:gd name="T71" fmla="*/ 892 h 1562"/>
              <a:gd name="T72" fmla="*/ 453 w 1248"/>
              <a:gd name="T73" fmla="*/ 906 h 1562"/>
              <a:gd name="T74" fmla="*/ 445 w 1248"/>
              <a:gd name="T75" fmla="*/ 917 h 1562"/>
              <a:gd name="T76" fmla="*/ 465 w 1248"/>
              <a:gd name="T77" fmla="*/ 958 h 1562"/>
              <a:gd name="T78" fmla="*/ 447 w 1248"/>
              <a:gd name="T79" fmla="*/ 993 h 1562"/>
              <a:gd name="T80" fmla="*/ 442 w 1248"/>
              <a:gd name="T81" fmla="*/ 1009 h 1562"/>
              <a:gd name="T82" fmla="*/ 444 w 1248"/>
              <a:gd name="T83" fmla="*/ 1021 h 1562"/>
              <a:gd name="T84" fmla="*/ 447 w 1248"/>
              <a:gd name="T85" fmla="*/ 1053 h 1562"/>
              <a:gd name="T86" fmla="*/ 476 w 1248"/>
              <a:gd name="T87" fmla="*/ 1068 h 1562"/>
              <a:gd name="T88" fmla="*/ 512 w 1248"/>
              <a:gd name="T89" fmla="*/ 1095 h 1562"/>
              <a:gd name="T90" fmla="*/ 517 w 1248"/>
              <a:gd name="T91" fmla="*/ 1105 h 1562"/>
              <a:gd name="T92" fmla="*/ 570 w 1248"/>
              <a:gd name="T93" fmla="*/ 1074 h 1562"/>
              <a:gd name="T94" fmla="*/ 409 w 1248"/>
              <a:gd name="T95" fmla="*/ 1253 h 1562"/>
              <a:gd name="T96" fmla="*/ 247 w 1248"/>
              <a:gd name="T97" fmla="*/ 1302 h 1562"/>
              <a:gd name="T98" fmla="*/ 37 w 1248"/>
              <a:gd name="T99" fmla="*/ 1507 h 1562"/>
              <a:gd name="T100" fmla="*/ 89 w 1248"/>
              <a:gd name="T101" fmla="*/ 1553 h 1562"/>
              <a:gd name="T102" fmla="*/ 259 w 1248"/>
              <a:gd name="T103" fmla="*/ 1474 h 1562"/>
              <a:gd name="T104" fmla="*/ 383 w 1248"/>
              <a:gd name="T105" fmla="*/ 1402 h 1562"/>
              <a:gd name="T106" fmla="*/ 610 w 1248"/>
              <a:gd name="T107" fmla="*/ 1411 h 1562"/>
              <a:gd name="T108" fmla="*/ 683 w 1248"/>
              <a:gd name="T109" fmla="*/ 1374 h 1562"/>
              <a:gd name="T110" fmla="*/ 702 w 1248"/>
              <a:gd name="T111" fmla="*/ 1316 h 1562"/>
              <a:gd name="T112" fmla="*/ 809 w 1248"/>
              <a:gd name="T113" fmla="*/ 1362 h 1562"/>
              <a:gd name="T114" fmla="*/ 1109 w 1248"/>
              <a:gd name="T115" fmla="*/ 1319 h 1562"/>
              <a:gd name="T116" fmla="*/ 1177 w 1248"/>
              <a:gd name="T117" fmla="*/ 1199 h 1562"/>
              <a:gd name="T118" fmla="*/ 1058 w 1248"/>
              <a:gd name="T119" fmla="*/ 1189 h 1562"/>
              <a:gd name="T120" fmla="*/ 1100 w 1248"/>
              <a:gd name="T121" fmla="*/ 1115 h 1562"/>
              <a:gd name="T122" fmla="*/ 1166 w 1248"/>
              <a:gd name="T123" fmla="*/ 1083 h 1562"/>
              <a:gd name="T124" fmla="*/ 1230 w 1248"/>
              <a:gd name="T125" fmla="*/ 979 h 1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48" h="1562">
                <a:moveTo>
                  <a:pt x="1228" y="859"/>
                </a:moveTo>
                <a:lnTo>
                  <a:pt x="1208" y="823"/>
                </a:lnTo>
                <a:lnTo>
                  <a:pt x="1188" y="791"/>
                </a:lnTo>
                <a:lnTo>
                  <a:pt x="1108" y="777"/>
                </a:lnTo>
                <a:lnTo>
                  <a:pt x="1071" y="770"/>
                </a:lnTo>
                <a:lnTo>
                  <a:pt x="1047" y="774"/>
                </a:lnTo>
                <a:lnTo>
                  <a:pt x="1021" y="780"/>
                </a:lnTo>
                <a:lnTo>
                  <a:pt x="1014" y="799"/>
                </a:lnTo>
                <a:lnTo>
                  <a:pt x="1007" y="825"/>
                </a:lnTo>
                <a:lnTo>
                  <a:pt x="998" y="829"/>
                </a:lnTo>
                <a:lnTo>
                  <a:pt x="984" y="823"/>
                </a:lnTo>
                <a:lnTo>
                  <a:pt x="966" y="817"/>
                </a:lnTo>
                <a:lnTo>
                  <a:pt x="951" y="798"/>
                </a:lnTo>
                <a:lnTo>
                  <a:pt x="966" y="766"/>
                </a:lnTo>
                <a:lnTo>
                  <a:pt x="990" y="743"/>
                </a:lnTo>
                <a:lnTo>
                  <a:pt x="1002" y="724"/>
                </a:lnTo>
                <a:lnTo>
                  <a:pt x="998" y="677"/>
                </a:lnTo>
                <a:lnTo>
                  <a:pt x="984" y="651"/>
                </a:lnTo>
                <a:lnTo>
                  <a:pt x="957" y="625"/>
                </a:lnTo>
                <a:lnTo>
                  <a:pt x="932" y="612"/>
                </a:lnTo>
                <a:lnTo>
                  <a:pt x="918" y="594"/>
                </a:lnTo>
                <a:lnTo>
                  <a:pt x="896" y="596"/>
                </a:lnTo>
                <a:lnTo>
                  <a:pt x="873" y="594"/>
                </a:lnTo>
                <a:lnTo>
                  <a:pt x="859" y="582"/>
                </a:lnTo>
                <a:lnTo>
                  <a:pt x="837" y="582"/>
                </a:lnTo>
                <a:lnTo>
                  <a:pt x="813" y="584"/>
                </a:lnTo>
                <a:lnTo>
                  <a:pt x="818" y="573"/>
                </a:lnTo>
                <a:lnTo>
                  <a:pt x="842" y="575"/>
                </a:lnTo>
                <a:lnTo>
                  <a:pt x="871" y="573"/>
                </a:lnTo>
                <a:lnTo>
                  <a:pt x="900" y="588"/>
                </a:lnTo>
                <a:lnTo>
                  <a:pt x="923" y="588"/>
                </a:lnTo>
                <a:lnTo>
                  <a:pt x="933" y="595"/>
                </a:lnTo>
                <a:lnTo>
                  <a:pt x="968" y="590"/>
                </a:lnTo>
                <a:lnTo>
                  <a:pt x="987" y="610"/>
                </a:lnTo>
                <a:lnTo>
                  <a:pt x="976" y="581"/>
                </a:lnTo>
                <a:lnTo>
                  <a:pt x="935" y="541"/>
                </a:lnTo>
                <a:lnTo>
                  <a:pt x="908" y="475"/>
                </a:lnTo>
                <a:lnTo>
                  <a:pt x="922" y="454"/>
                </a:lnTo>
                <a:lnTo>
                  <a:pt x="900" y="440"/>
                </a:lnTo>
                <a:lnTo>
                  <a:pt x="889" y="433"/>
                </a:lnTo>
                <a:lnTo>
                  <a:pt x="870" y="391"/>
                </a:lnTo>
                <a:lnTo>
                  <a:pt x="828" y="353"/>
                </a:lnTo>
                <a:lnTo>
                  <a:pt x="799" y="334"/>
                </a:lnTo>
                <a:lnTo>
                  <a:pt x="785" y="320"/>
                </a:lnTo>
                <a:lnTo>
                  <a:pt x="768" y="320"/>
                </a:lnTo>
                <a:lnTo>
                  <a:pt x="762" y="329"/>
                </a:lnTo>
                <a:lnTo>
                  <a:pt x="744" y="331"/>
                </a:lnTo>
                <a:lnTo>
                  <a:pt x="733" y="342"/>
                </a:lnTo>
                <a:lnTo>
                  <a:pt x="744" y="315"/>
                </a:lnTo>
                <a:lnTo>
                  <a:pt x="755" y="294"/>
                </a:lnTo>
                <a:lnTo>
                  <a:pt x="747" y="285"/>
                </a:lnTo>
                <a:lnTo>
                  <a:pt x="740" y="277"/>
                </a:lnTo>
                <a:lnTo>
                  <a:pt x="731" y="264"/>
                </a:lnTo>
                <a:lnTo>
                  <a:pt x="708" y="255"/>
                </a:lnTo>
                <a:lnTo>
                  <a:pt x="713" y="244"/>
                </a:lnTo>
                <a:lnTo>
                  <a:pt x="697" y="206"/>
                </a:lnTo>
                <a:lnTo>
                  <a:pt x="689" y="143"/>
                </a:lnTo>
                <a:lnTo>
                  <a:pt x="678" y="116"/>
                </a:lnTo>
                <a:lnTo>
                  <a:pt x="659" y="106"/>
                </a:lnTo>
                <a:lnTo>
                  <a:pt x="666" y="92"/>
                </a:lnTo>
                <a:lnTo>
                  <a:pt x="685" y="83"/>
                </a:lnTo>
                <a:lnTo>
                  <a:pt x="664" y="40"/>
                </a:lnTo>
                <a:lnTo>
                  <a:pt x="664" y="40"/>
                </a:lnTo>
                <a:lnTo>
                  <a:pt x="649" y="33"/>
                </a:lnTo>
                <a:lnTo>
                  <a:pt x="639" y="27"/>
                </a:lnTo>
                <a:lnTo>
                  <a:pt x="635" y="24"/>
                </a:lnTo>
                <a:lnTo>
                  <a:pt x="633" y="22"/>
                </a:lnTo>
                <a:lnTo>
                  <a:pt x="633" y="22"/>
                </a:lnTo>
                <a:lnTo>
                  <a:pt x="616" y="0"/>
                </a:lnTo>
                <a:lnTo>
                  <a:pt x="583" y="24"/>
                </a:lnTo>
                <a:lnTo>
                  <a:pt x="583" y="24"/>
                </a:lnTo>
                <a:lnTo>
                  <a:pt x="575" y="30"/>
                </a:lnTo>
                <a:lnTo>
                  <a:pt x="570" y="36"/>
                </a:lnTo>
                <a:lnTo>
                  <a:pt x="565" y="43"/>
                </a:lnTo>
                <a:lnTo>
                  <a:pt x="565" y="43"/>
                </a:lnTo>
                <a:lnTo>
                  <a:pt x="563" y="47"/>
                </a:lnTo>
                <a:lnTo>
                  <a:pt x="560" y="50"/>
                </a:lnTo>
                <a:lnTo>
                  <a:pt x="554" y="55"/>
                </a:lnTo>
                <a:lnTo>
                  <a:pt x="549" y="60"/>
                </a:lnTo>
                <a:lnTo>
                  <a:pt x="547" y="62"/>
                </a:lnTo>
                <a:lnTo>
                  <a:pt x="546" y="65"/>
                </a:lnTo>
                <a:lnTo>
                  <a:pt x="546" y="65"/>
                </a:lnTo>
                <a:lnTo>
                  <a:pt x="544" y="69"/>
                </a:lnTo>
                <a:lnTo>
                  <a:pt x="544" y="72"/>
                </a:lnTo>
                <a:lnTo>
                  <a:pt x="546" y="77"/>
                </a:lnTo>
                <a:lnTo>
                  <a:pt x="546" y="77"/>
                </a:lnTo>
                <a:lnTo>
                  <a:pt x="548" y="85"/>
                </a:lnTo>
                <a:lnTo>
                  <a:pt x="550" y="93"/>
                </a:lnTo>
                <a:lnTo>
                  <a:pt x="551" y="100"/>
                </a:lnTo>
                <a:lnTo>
                  <a:pt x="553" y="105"/>
                </a:lnTo>
                <a:lnTo>
                  <a:pt x="553" y="105"/>
                </a:lnTo>
                <a:lnTo>
                  <a:pt x="556" y="109"/>
                </a:lnTo>
                <a:lnTo>
                  <a:pt x="558" y="116"/>
                </a:lnTo>
                <a:lnTo>
                  <a:pt x="559" y="119"/>
                </a:lnTo>
                <a:lnTo>
                  <a:pt x="559" y="121"/>
                </a:lnTo>
                <a:lnTo>
                  <a:pt x="558" y="124"/>
                </a:lnTo>
                <a:lnTo>
                  <a:pt x="556" y="126"/>
                </a:lnTo>
                <a:lnTo>
                  <a:pt x="556" y="126"/>
                </a:lnTo>
                <a:lnTo>
                  <a:pt x="552" y="129"/>
                </a:lnTo>
                <a:lnTo>
                  <a:pt x="550" y="132"/>
                </a:lnTo>
                <a:lnTo>
                  <a:pt x="549" y="136"/>
                </a:lnTo>
                <a:lnTo>
                  <a:pt x="542" y="133"/>
                </a:lnTo>
                <a:lnTo>
                  <a:pt x="537" y="144"/>
                </a:lnTo>
                <a:lnTo>
                  <a:pt x="537" y="144"/>
                </a:lnTo>
                <a:lnTo>
                  <a:pt x="532" y="141"/>
                </a:lnTo>
                <a:lnTo>
                  <a:pt x="528" y="140"/>
                </a:lnTo>
                <a:lnTo>
                  <a:pt x="523" y="140"/>
                </a:lnTo>
                <a:lnTo>
                  <a:pt x="523" y="140"/>
                </a:lnTo>
                <a:lnTo>
                  <a:pt x="521" y="141"/>
                </a:lnTo>
                <a:lnTo>
                  <a:pt x="519" y="144"/>
                </a:lnTo>
                <a:lnTo>
                  <a:pt x="515" y="150"/>
                </a:lnTo>
                <a:lnTo>
                  <a:pt x="515" y="150"/>
                </a:lnTo>
                <a:lnTo>
                  <a:pt x="511" y="153"/>
                </a:lnTo>
                <a:lnTo>
                  <a:pt x="506" y="156"/>
                </a:lnTo>
                <a:lnTo>
                  <a:pt x="501" y="159"/>
                </a:lnTo>
                <a:lnTo>
                  <a:pt x="499" y="161"/>
                </a:lnTo>
                <a:lnTo>
                  <a:pt x="499" y="164"/>
                </a:lnTo>
                <a:lnTo>
                  <a:pt x="499" y="164"/>
                </a:lnTo>
                <a:lnTo>
                  <a:pt x="498" y="168"/>
                </a:lnTo>
                <a:lnTo>
                  <a:pt x="496" y="174"/>
                </a:lnTo>
                <a:lnTo>
                  <a:pt x="492" y="185"/>
                </a:lnTo>
                <a:lnTo>
                  <a:pt x="492" y="185"/>
                </a:lnTo>
                <a:lnTo>
                  <a:pt x="489" y="191"/>
                </a:lnTo>
                <a:lnTo>
                  <a:pt x="488" y="194"/>
                </a:lnTo>
                <a:lnTo>
                  <a:pt x="485" y="196"/>
                </a:lnTo>
                <a:lnTo>
                  <a:pt x="485" y="196"/>
                </a:lnTo>
                <a:lnTo>
                  <a:pt x="483" y="197"/>
                </a:lnTo>
                <a:lnTo>
                  <a:pt x="483" y="197"/>
                </a:lnTo>
                <a:lnTo>
                  <a:pt x="479" y="197"/>
                </a:lnTo>
                <a:lnTo>
                  <a:pt x="473" y="198"/>
                </a:lnTo>
                <a:lnTo>
                  <a:pt x="468" y="200"/>
                </a:lnTo>
                <a:lnTo>
                  <a:pt x="464" y="202"/>
                </a:lnTo>
                <a:lnTo>
                  <a:pt x="464" y="202"/>
                </a:lnTo>
                <a:lnTo>
                  <a:pt x="461" y="206"/>
                </a:lnTo>
                <a:lnTo>
                  <a:pt x="458" y="210"/>
                </a:lnTo>
                <a:lnTo>
                  <a:pt x="455" y="216"/>
                </a:lnTo>
                <a:lnTo>
                  <a:pt x="453" y="222"/>
                </a:lnTo>
                <a:lnTo>
                  <a:pt x="453" y="222"/>
                </a:lnTo>
                <a:lnTo>
                  <a:pt x="451" y="226"/>
                </a:lnTo>
                <a:lnTo>
                  <a:pt x="447" y="229"/>
                </a:lnTo>
                <a:lnTo>
                  <a:pt x="444" y="231"/>
                </a:lnTo>
                <a:lnTo>
                  <a:pt x="441" y="233"/>
                </a:lnTo>
                <a:lnTo>
                  <a:pt x="455" y="228"/>
                </a:lnTo>
                <a:lnTo>
                  <a:pt x="441" y="241"/>
                </a:lnTo>
                <a:lnTo>
                  <a:pt x="405" y="238"/>
                </a:lnTo>
                <a:lnTo>
                  <a:pt x="386" y="252"/>
                </a:lnTo>
                <a:lnTo>
                  <a:pt x="374" y="276"/>
                </a:lnTo>
                <a:lnTo>
                  <a:pt x="358" y="299"/>
                </a:lnTo>
                <a:lnTo>
                  <a:pt x="344" y="350"/>
                </a:lnTo>
                <a:lnTo>
                  <a:pt x="359" y="406"/>
                </a:lnTo>
                <a:lnTo>
                  <a:pt x="370" y="428"/>
                </a:lnTo>
                <a:lnTo>
                  <a:pt x="389" y="435"/>
                </a:lnTo>
                <a:lnTo>
                  <a:pt x="407" y="421"/>
                </a:lnTo>
                <a:lnTo>
                  <a:pt x="404" y="441"/>
                </a:lnTo>
                <a:lnTo>
                  <a:pt x="418" y="470"/>
                </a:lnTo>
                <a:lnTo>
                  <a:pt x="425" y="459"/>
                </a:lnTo>
                <a:lnTo>
                  <a:pt x="439" y="442"/>
                </a:lnTo>
                <a:lnTo>
                  <a:pt x="441" y="451"/>
                </a:lnTo>
                <a:lnTo>
                  <a:pt x="457" y="442"/>
                </a:lnTo>
                <a:lnTo>
                  <a:pt x="466" y="426"/>
                </a:lnTo>
                <a:lnTo>
                  <a:pt x="475" y="438"/>
                </a:lnTo>
                <a:lnTo>
                  <a:pt x="454" y="456"/>
                </a:lnTo>
                <a:lnTo>
                  <a:pt x="459" y="471"/>
                </a:lnTo>
                <a:lnTo>
                  <a:pt x="461" y="474"/>
                </a:lnTo>
                <a:lnTo>
                  <a:pt x="482" y="498"/>
                </a:lnTo>
                <a:lnTo>
                  <a:pt x="479" y="511"/>
                </a:lnTo>
                <a:lnTo>
                  <a:pt x="461" y="513"/>
                </a:lnTo>
                <a:lnTo>
                  <a:pt x="445" y="528"/>
                </a:lnTo>
                <a:lnTo>
                  <a:pt x="449" y="562"/>
                </a:lnTo>
                <a:lnTo>
                  <a:pt x="473" y="564"/>
                </a:lnTo>
                <a:lnTo>
                  <a:pt x="453" y="571"/>
                </a:lnTo>
                <a:lnTo>
                  <a:pt x="441" y="599"/>
                </a:lnTo>
                <a:lnTo>
                  <a:pt x="439" y="606"/>
                </a:lnTo>
                <a:lnTo>
                  <a:pt x="443" y="638"/>
                </a:lnTo>
                <a:lnTo>
                  <a:pt x="459" y="664"/>
                </a:lnTo>
                <a:lnTo>
                  <a:pt x="485" y="678"/>
                </a:lnTo>
                <a:lnTo>
                  <a:pt x="480" y="681"/>
                </a:lnTo>
                <a:lnTo>
                  <a:pt x="470" y="687"/>
                </a:lnTo>
                <a:lnTo>
                  <a:pt x="448" y="676"/>
                </a:lnTo>
                <a:lnTo>
                  <a:pt x="443" y="647"/>
                </a:lnTo>
                <a:lnTo>
                  <a:pt x="416" y="668"/>
                </a:lnTo>
                <a:lnTo>
                  <a:pt x="409" y="680"/>
                </a:lnTo>
                <a:lnTo>
                  <a:pt x="447" y="701"/>
                </a:lnTo>
                <a:lnTo>
                  <a:pt x="441" y="700"/>
                </a:lnTo>
                <a:lnTo>
                  <a:pt x="441" y="700"/>
                </a:lnTo>
                <a:lnTo>
                  <a:pt x="441" y="701"/>
                </a:lnTo>
                <a:lnTo>
                  <a:pt x="441" y="701"/>
                </a:lnTo>
                <a:lnTo>
                  <a:pt x="438" y="708"/>
                </a:lnTo>
                <a:lnTo>
                  <a:pt x="438" y="708"/>
                </a:lnTo>
                <a:lnTo>
                  <a:pt x="442" y="709"/>
                </a:lnTo>
                <a:lnTo>
                  <a:pt x="445" y="711"/>
                </a:lnTo>
                <a:lnTo>
                  <a:pt x="449" y="714"/>
                </a:lnTo>
                <a:lnTo>
                  <a:pt x="449" y="714"/>
                </a:lnTo>
                <a:lnTo>
                  <a:pt x="463" y="728"/>
                </a:lnTo>
                <a:lnTo>
                  <a:pt x="468" y="741"/>
                </a:lnTo>
                <a:lnTo>
                  <a:pt x="468" y="741"/>
                </a:lnTo>
                <a:lnTo>
                  <a:pt x="472" y="746"/>
                </a:lnTo>
                <a:lnTo>
                  <a:pt x="475" y="750"/>
                </a:lnTo>
                <a:lnTo>
                  <a:pt x="476" y="755"/>
                </a:lnTo>
                <a:lnTo>
                  <a:pt x="476" y="755"/>
                </a:lnTo>
                <a:lnTo>
                  <a:pt x="478" y="766"/>
                </a:lnTo>
                <a:lnTo>
                  <a:pt x="479" y="773"/>
                </a:lnTo>
                <a:lnTo>
                  <a:pt x="485" y="779"/>
                </a:lnTo>
                <a:lnTo>
                  <a:pt x="498" y="786"/>
                </a:lnTo>
                <a:lnTo>
                  <a:pt x="498" y="786"/>
                </a:lnTo>
                <a:lnTo>
                  <a:pt x="498" y="792"/>
                </a:lnTo>
                <a:lnTo>
                  <a:pt x="498" y="796"/>
                </a:lnTo>
                <a:lnTo>
                  <a:pt x="497" y="800"/>
                </a:lnTo>
                <a:lnTo>
                  <a:pt x="497" y="800"/>
                </a:lnTo>
                <a:lnTo>
                  <a:pt x="496" y="803"/>
                </a:lnTo>
                <a:lnTo>
                  <a:pt x="494" y="805"/>
                </a:lnTo>
                <a:lnTo>
                  <a:pt x="491" y="807"/>
                </a:lnTo>
                <a:lnTo>
                  <a:pt x="486" y="799"/>
                </a:lnTo>
                <a:lnTo>
                  <a:pt x="486" y="799"/>
                </a:lnTo>
                <a:lnTo>
                  <a:pt x="481" y="799"/>
                </a:lnTo>
                <a:lnTo>
                  <a:pt x="472" y="798"/>
                </a:lnTo>
                <a:lnTo>
                  <a:pt x="472" y="798"/>
                </a:lnTo>
                <a:lnTo>
                  <a:pt x="467" y="797"/>
                </a:lnTo>
                <a:lnTo>
                  <a:pt x="461" y="795"/>
                </a:lnTo>
                <a:lnTo>
                  <a:pt x="456" y="793"/>
                </a:lnTo>
                <a:lnTo>
                  <a:pt x="453" y="794"/>
                </a:lnTo>
                <a:lnTo>
                  <a:pt x="451" y="795"/>
                </a:lnTo>
                <a:lnTo>
                  <a:pt x="451" y="795"/>
                </a:lnTo>
                <a:lnTo>
                  <a:pt x="432" y="814"/>
                </a:lnTo>
                <a:lnTo>
                  <a:pt x="432" y="814"/>
                </a:lnTo>
                <a:lnTo>
                  <a:pt x="432" y="820"/>
                </a:lnTo>
                <a:lnTo>
                  <a:pt x="432" y="825"/>
                </a:lnTo>
                <a:lnTo>
                  <a:pt x="432" y="828"/>
                </a:lnTo>
                <a:lnTo>
                  <a:pt x="432" y="828"/>
                </a:lnTo>
                <a:lnTo>
                  <a:pt x="434" y="836"/>
                </a:lnTo>
                <a:lnTo>
                  <a:pt x="434" y="836"/>
                </a:lnTo>
                <a:lnTo>
                  <a:pt x="436" y="839"/>
                </a:lnTo>
                <a:lnTo>
                  <a:pt x="437" y="841"/>
                </a:lnTo>
                <a:lnTo>
                  <a:pt x="439" y="841"/>
                </a:lnTo>
                <a:lnTo>
                  <a:pt x="439" y="841"/>
                </a:lnTo>
                <a:lnTo>
                  <a:pt x="443" y="843"/>
                </a:lnTo>
                <a:lnTo>
                  <a:pt x="448" y="845"/>
                </a:lnTo>
                <a:lnTo>
                  <a:pt x="453" y="849"/>
                </a:lnTo>
                <a:lnTo>
                  <a:pt x="453" y="849"/>
                </a:lnTo>
                <a:lnTo>
                  <a:pt x="454" y="849"/>
                </a:lnTo>
                <a:lnTo>
                  <a:pt x="457" y="850"/>
                </a:lnTo>
                <a:lnTo>
                  <a:pt x="459" y="854"/>
                </a:lnTo>
                <a:lnTo>
                  <a:pt x="460" y="855"/>
                </a:lnTo>
                <a:lnTo>
                  <a:pt x="460" y="857"/>
                </a:lnTo>
                <a:lnTo>
                  <a:pt x="460" y="857"/>
                </a:lnTo>
                <a:lnTo>
                  <a:pt x="458" y="863"/>
                </a:lnTo>
                <a:lnTo>
                  <a:pt x="456" y="868"/>
                </a:lnTo>
                <a:lnTo>
                  <a:pt x="452" y="873"/>
                </a:lnTo>
                <a:lnTo>
                  <a:pt x="452" y="873"/>
                </a:lnTo>
                <a:lnTo>
                  <a:pt x="452" y="890"/>
                </a:lnTo>
                <a:lnTo>
                  <a:pt x="452" y="890"/>
                </a:lnTo>
                <a:lnTo>
                  <a:pt x="451" y="892"/>
                </a:lnTo>
                <a:lnTo>
                  <a:pt x="449" y="894"/>
                </a:lnTo>
                <a:lnTo>
                  <a:pt x="445" y="897"/>
                </a:lnTo>
                <a:lnTo>
                  <a:pt x="445" y="897"/>
                </a:lnTo>
                <a:lnTo>
                  <a:pt x="444" y="902"/>
                </a:lnTo>
                <a:lnTo>
                  <a:pt x="444" y="903"/>
                </a:lnTo>
                <a:lnTo>
                  <a:pt x="445" y="904"/>
                </a:lnTo>
                <a:lnTo>
                  <a:pt x="453" y="906"/>
                </a:lnTo>
                <a:lnTo>
                  <a:pt x="453" y="906"/>
                </a:lnTo>
                <a:lnTo>
                  <a:pt x="455" y="907"/>
                </a:lnTo>
                <a:lnTo>
                  <a:pt x="456" y="908"/>
                </a:lnTo>
                <a:lnTo>
                  <a:pt x="456" y="910"/>
                </a:lnTo>
                <a:lnTo>
                  <a:pt x="455" y="912"/>
                </a:lnTo>
                <a:lnTo>
                  <a:pt x="451" y="915"/>
                </a:lnTo>
                <a:lnTo>
                  <a:pt x="445" y="917"/>
                </a:lnTo>
                <a:lnTo>
                  <a:pt x="445" y="917"/>
                </a:lnTo>
                <a:lnTo>
                  <a:pt x="438" y="920"/>
                </a:lnTo>
                <a:lnTo>
                  <a:pt x="432" y="923"/>
                </a:lnTo>
                <a:lnTo>
                  <a:pt x="424" y="928"/>
                </a:lnTo>
                <a:lnTo>
                  <a:pt x="433" y="944"/>
                </a:lnTo>
                <a:lnTo>
                  <a:pt x="445" y="955"/>
                </a:lnTo>
                <a:lnTo>
                  <a:pt x="465" y="958"/>
                </a:lnTo>
                <a:lnTo>
                  <a:pt x="465" y="958"/>
                </a:lnTo>
                <a:lnTo>
                  <a:pt x="457" y="979"/>
                </a:lnTo>
                <a:lnTo>
                  <a:pt x="457" y="979"/>
                </a:lnTo>
                <a:lnTo>
                  <a:pt x="454" y="985"/>
                </a:lnTo>
                <a:lnTo>
                  <a:pt x="450" y="989"/>
                </a:lnTo>
                <a:lnTo>
                  <a:pt x="450" y="989"/>
                </a:lnTo>
                <a:lnTo>
                  <a:pt x="447" y="993"/>
                </a:lnTo>
                <a:lnTo>
                  <a:pt x="445" y="996"/>
                </a:lnTo>
                <a:lnTo>
                  <a:pt x="441" y="1000"/>
                </a:lnTo>
                <a:lnTo>
                  <a:pt x="441" y="1000"/>
                </a:lnTo>
                <a:lnTo>
                  <a:pt x="441" y="1004"/>
                </a:lnTo>
                <a:lnTo>
                  <a:pt x="441" y="1006"/>
                </a:lnTo>
                <a:lnTo>
                  <a:pt x="442" y="1009"/>
                </a:lnTo>
                <a:lnTo>
                  <a:pt x="442" y="1009"/>
                </a:lnTo>
                <a:lnTo>
                  <a:pt x="443" y="1011"/>
                </a:lnTo>
                <a:lnTo>
                  <a:pt x="443" y="1013"/>
                </a:lnTo>
                <a:lnTo>
                  <a:pt x="444" y="1015"/>
                </a:lnTo>
                <a:lnTo>
                  <a:pt x="444" y="1015"/>
                </a:lnTo>
                <a:lnTo>
                  <a:pt x="443" y="1016"/>
                </a:lnTo>
                <a:lnTo>
                  <a:pt x="444" y="1021"/>
                </a:lnTo>
                <a:lnTo>
                  <a:pt x="444" y="1021"/>
                </a:lnTo>
                <a:lnTo>
                  <a:pt x="444" y="1023"/>
                </a:lnTo>
                <a:lnTo>
                  <a:pt x="444" y="1025"/>
                </a:lnTo>
                <a:lnTo>
                  <a:pt x="443" y="1027"/>
                </a:lnTo>
                <a:lnTo>
                  <a:pt x="441" y="1037"/>
                </a:lnTo>
                <a:lnTo>
                  <a:pt x="441" y="1037"/>
                </a:lnTo>
                <a:lnTo>
                  <a:pt x="444" y="1046"/>
                </a:lnTo>
                <a:lnTo>
                  <a:pt x="447" y="1053"/>
                </a:lnTo>
                <a:lnTo>
                  <a:pt x="449" y="1057"/>
                </a:lnTo>
                <a:lnTo>
                  <a:pt x="449" y="1057"/>
                </a:lnTo>
                <a:lnTo>
                  <a:pt x="459" y="1064"/>
                </a:lnTo>
                <a:lnTo>
                  <a:pt x="466" y="1071"/>
                </a:lnTo>
                <a:lnTo>
                  <a:pt x="466" y="1071"/>
                </a:lnTo>
                <a:lnTo>
                  <a:pt x="471" y="1069"/>
                </a:lnTo>
                <a:lnTo>
                  <a:pt x="476" y="1068"/>
                </a:lnTo>
                <a:lnTo>
                  <a:pt x="481" y="1069"/>
                </a:lnTo>
                <a:lnTo>
                  <a:pt x="481" y="1069"/>
                </a:lnTo>
                <a:lnTo>
                  <a:pt x="484" y="1070"/>
                </a:lnTo>
                <a:lnTo>
                  <a:pt x="487" y="1073"/>
                </a:lnTo>
                <a:lnTo>
                  <a:pt x="497" y="1082"/>
                </a:lnTo>
                <a:lnTo>
                  <a:pt x="507" y="1091"/>
                </a:lnTo>
                <a:lnTo>
                  <a:pt x="512" y="1095"/>
                </a:lnTo>
                <a:lnTo>
                  <a:pt x="512" y="1095"/>
                </a:lnTo>
                <a:lnTo>
                  <a:pt x="513" y="1095"/>
                </a:lnTo>
                <a:lnTo>
                  <a:pt x="515" y="1097"/>
                </a:lnTo>
                <a:lnTo>
                  <a:pt x="516" y="1099"/>
                </a:lnTo>
                <a:lnTo>
                  <a:pt x="517" y="1101"/>
                </a:lnTo>
                <a:lnTo>
                  <a:pt x="517" y="1101"/>
                </a:lnTo>
                <a:lnTo>
                  <a:pt x="517" y="1105"/>
                </a:lnTo>
                <a:lnTo>
                  <a:pt x="516" y="1109"/>
                </a:lnTo>
                <a:lnTo>
                  <a:pt x="516" y="1109"/>
                </a:lnTo>
                <a:lnTo>
                  <a:pt x="515" y="1117"/>
                </a:lnTo>
                <a:lnTo>
                  <a:pt x="516" y="1122"/>
                </a:lnTo>
                <a:lnTo>
                  <a:pt x="520" y="1120"/>
                </a:lnTo>
                <a:lnTo>
                  <a:pt x="555" y="1092"/>
                </a:lnTo>
                <a:lnTo>
                  <a:pt x="570" y="1074"/>
                </a:lnTo>
                <a:lnTo>
                  <a:pt x="566" y="1090"/>
                </a:lnTo>
                <a:lnTo>
                  <a:pt x="520" y="1134"/>
                </a:lnTo>
                <a:lnTo>
                  <a:pt x="512" y="1167"/>
                </a:lnTo>
                <a:lnTo>
                  <a:pt x="457" y="1200"/>
                </a:lnTo>
                <a:lnTo>
                  <a:pt x="451" y="1226"/>
                </a:lnTo>
                <a:lnTo>
                  <a:pt x="446" y="1249"/>
                </a:lnTo>
                <a:lnTo>
                  <a:pt x="409" y="1253"/>
                </a:lnTo>
                <a:lnTo>
                  <a:pt x="342" y="1242"/>
                </a:lnTo>
                <a:lnTo>
                  <a:pt x="324" y="1239"/>
                </a:lnTo>
                <a:lnTo>
                  <a:pt x="251" y="1251"/>
                </a:lnTo>
                <a:lnTo>
                  <a:pt x="244" y="1274"/>
                </a:lnTo>
                <a:lnTo>
                  <a:pt x="249" y="1285"/>
                </a:lnTo>
                <a:lnTo>
                  <a:pt x="276" y="1278"/>
                </a:lnTo>
                <a:lnTo>
                  <a:pt x="247" y="1302"/>
                </a:lnTo>
                <a:lnTo>
                  <a:pt x="225" y="1289"/>
                </a:lnTo>
                <a:lnTo>
                  <a:pt x="207" y="1291"/>
                </a:lnTo>
                <a:lnTo>
                  <a:pt x="198" y="1341"/>
                </a:lnTo>
                <a:lnTo>
                  <a:pt x="191" y="1380"/>
                </a:lnTo>
                <a:lnTo>
                  <a:pt x="140" y="1399"/>
                </a:lnTo>
                <a:lnTo>
                  <a:pt x="96" y="1473"/>
                </a:lnTo>
                <a:lnTo>
                  <a:pt x="37" y="1507"/>
                </a:lnTo>
                <a:lnTo>
                  <a:pt x="30" y="1519"/>
                </a:lnTo>
                <a:lnTo>
                  <a:pt x="7" y="1518"/>
                </a:lnTo>
                <a:lnTo>
                  <a:pt x="0" y="1542"/>
                </a:lnTo>
                <a:lnTo>
                  <a:pt x="24" y="1561"/>
                </a:lnTo>
                <a:lnTo>
                  <a:pt x="26" y="1541"/>
                </a:lnTo>
                <a:lnTo>
                  <a:pt x="52" y="1531"/>
                </a:lnTo>
                <a:lnTo>
                  <a:pt x="89" y="1553"/>
                </a:lnTo>
                <a:lnTo>
                  <a:pt x="111" y="1562"/>
                </a:lnTo>
                <a:lnTo>
                  <a:pt x="116" y="1548"/>
                </a:lnTo>
                <a:lnTo>
                  <a:pt x="107" y="1522"/>
                </a:lnTo>
                <a:lnTo>
                  <a:pt x="158" y="1491"/>
                </a:lnTo>
                <a:lnTo>
                  <a:pt x="171" y="1464"/>
                </a:lnTo>
                <a:lnTo>
                  <a:pt x="213" y="1460"/>
                </a:lnTo>
                <a:lnTo>
                  <a:pt x="259" y="1474"/>
                </a:lnTo>
                <a:lnTo>
                  <a:pt x="263" y="1475"/>
                </a:lnTo>
                <a:lnTo>
                  <a:pt x="306" y="1480"/>
                </a:lnTo>
                <a:lnTo>
                  <a:pt x="334" y="1493"/>
                </a:lnTo>
                <a:lnTo>
                  <a:pt x="360" y="1487"/>
                </a:lnTo>
                <a:lnTo>
                  <a:pt x="357" y="1427"/>
                </a:lnTo>
                <a:lnTo>
                  <a:pt x="375" y="1385"/>
                </a:lnTo>
                <a:lnTo>
                  <a:pt x="383" y="1402"/>
                </a:lnTo>
                <a:lnTo>
                  <a:pt x="403" y="1406"/>
                </a:lnTo>
                <a:lnTo>
                  <a:pt x="446" y="1374"/>
                </a:lnTo>
                <a:lnTo>
                  <a:pt x="481" y="1376"/>
                </a:lnTo>
                <a:lnTo>
                  <a:pt x="515" y="1379"/>
                </a:lnTo>
                <a:lnTo>
                  <a:pt x="542" y="1419"/>
                </a:lnTo>
                <a:lnTo>
                  <a:pt x="576" y="1406"/>
                </a:lnTo>
                <a:lnTo>
                  <a:pt x="610" y="1411"/>
                </a:lnTo>
                <a:lnTo>
                  <a:pt x="617" y="1418"/>
                </a:lnTo>
                <a:lnTo>
                  <a:pt x="638" y="1393"/>
                </a:lnTo>
                <a:lnTo>
                  <a:pt x="615" y="1378"/>
                </a:lnTo>
                <a:lnTo>
                  <a:pt x="624" y="1363"/>
                </a:lnTo>
                <a:lnTo>
                  <a:pt x="652" y="1374"/>
                </a:lnTo>
                <a:lnTo>
                  <a:pt x="680" y="1377"/>
                </a:lnTo>
                <a:lnTo>
                  <a:pt x="683" y="1374"/>
                </a:lnTo>
                <a:lnTo>
                  <a:pt x="687" y="1368"/>
                </a:lnTo>
                <a:lnTo>
                  <a:pt x="714" y="1350"/>
                </a:lnTo>
                <a:lnTo>
                  <a:pt x="720" y="1339"/>
                </a:lnTo>
                <a:lnTo>
                  <a:pt x="712" y="1328"/>
                </a:lnTo>
                <a:lnTo>
                  <a:pt x="700" y="1318"/>
                </a:lnTo>
                <a:lnTo>
                  <a:pt x="700" y="1318"/>
                </a:lnTo>
                <a:lnTo>
                  <a:pt x="702" y="1316"/>
                </a:lnTo>
                <a:lnTo>
                  <a:pt x="723" y="1315"/>
                </a:lnTo>
                <a:lnTo>
                  <a:pt x="748" y="1346"/>
                </a:lnTo>
                <a:lnTo>
                  <a:pt x="762" y="1353"/>
                </a:lnTo>
                <a:lnTo>
                  <a:pt x="775" y="1336"/>
                </a:lnTo>
                <a:lnTo>
                  <a:pt x="783" y="1343"/>
                </a:lnTo>
                <a:lnTo>
                  <a:pt x="801" y="1344"/>
                </a:lnTo>
                <a:lnTo>
                  <a:pt x="809" y="1362"/>
                </a:lnTo>
                <a:lnTo>
                  <a:pt x="841" y="1374"/>
                </a:lnTo>
                <a:lnTo>
                  <a:pt x="857" y="1347"/>
                </a:lnTo>
                <a:lnTo>
                  <a:pt x="937" y="1348"/>
                </a:lnTo>
                <a:lnTo>
                  <a:pt x="944" y="1348"/>
                </a:lnTo>
                <a:lnTo>
                  <a:pt x="964" y="1362"/>
                </a:lnTo>
                <a:lnTo>
                  <a:pt x="1058" y="1329"/>
                </a:lnTo>
                <a:lnTo>
                  <a:pt x="1109" y="1319"/>
                </a:lnTo>
                <a:lnTo>
                  <a:pt x="1114" y="1299"/>
                </a:lnTo>
                <a:lnTo>
                  <a:pt x="1118" y="1284"/>
                </a:lnTo>
                <a:lnTo>
                  <a:pt x="1176" y="1270"/>
                </a:lnTo>
                <a:lnTo>
                  <a:pt x="1188" y="1255"/>
                </a:lnTo>
                <a:lnTo>
                  <a:pt x="1183" y="1217"/>
                </a:lnTo>
                <a:lnTo>
                  <a:pt x="1193" y="1201"/>
                </a:lnTo>
                <a:lnTo>
                  <a:pt x="1177" y="1199"/>
                </a:lnTo>
                <a:lnTo>
                  <a:pt x="1140" y="1210"/>
                </a:lnTo>
                <a:lnTo>
                  <a:pt x="1119" y="1219"/>
                </a:lnTo>
                <a:lnTo>
                  <a:pt x="1083" y="1214"/>
                </a:lnTo>
                <a:lnTo>
                  <a:pt x="1064" y="1199"/>
                </a:lnTo>
                <a:lnTo>
                  <a:pt x="1046" y="1218"/>
                </a:lnTo>
                <a:lnTo>
                  <a:pt x="1037" y="1209"/>
                </a:lnTo>
                <a:lnTo>
                  <a:pt x="1058" y="1189"/>
                </a:lnTo>
                <a:lnTo>
                  <a:pt x="1037" y="1173"/>
                </a:lnTo>
                <a:lnTo>
                  <a:pt x="1034" y="1171"/>
                </a:lnTo>
                <a:lnTo>
                  <a:pt x="1062" y="1182"/>
                </a:lnTo>
                <a:lnTo>
                  <a:pt x="1077" y="1169"/>
                </a:lnTo>
                <a:lnTo>
                  <a:pt x="1084" y="1143"/>
                </a:lnTo>
                <a:lnTo>
                  <a:pt x="1098" y="1129"/>
                </a:lnTo>
                <a:lnTo>
                  <a:pt x="1100" y="1115"/>
                </a:lnTo>
                <a:lnTo>
                  <a:pt x="1072" y="1099"/>
                </a:lnTo>
                <a:lnTo>
                  <a:pt x="1084" y="1092"/>
                </a:lnTo>
                <a:lnTo>
                  <a:pt x="1105" y="1094"/>
                </a:lnTo>
                <a:lnTo>
                  <a:pt x="1114" y="1080"/>
                </a:lnTo>
                <a:lnTo>
                  <a:pt x="1126" y="1087"/>
                </a:lnTo>
                <a:lnTo>
                  <a:pt x="1146" y="1088"/>
                </a:lnTo>
                <a:lnTo>
                  <a:pt x="1166" y="1083"/>
                </a:lnTo>
                <a:lnTo>
                  <a:pt x="1171" y="1065"/>
                </a:lnTo>
                <a:lnTo>
                  <a:pt x="1160" y="1056"/>
                </a:lnTo>
                <a:lnTo>
                  <a:pt x="1160" y="1033"/>
                </a:lnTo>
                <a:lnTo>
                  <a:pt x="1160" y="1032"/>
                </a:lnTo>
                <a:lnTo>
                  <a:pt x="1181" y="1021"/>
                </a:lnTo>
                <a:lnTo>
                  <a:pt x="1203" y="1025"/>
                </a:lnTo>
                <a:lnTo>
                  <a:pt x="1230" y="979"/>
                </a:lnTo>
                <a:lnTo>
                  <a:pt x="1241" y="935"/>
                </a:lnTo>
                <a:lnTo>
                  <a:pt x="1248" y="895"/>
                </a:lnTo>
                <a:lnTo>
                  <a:pt x="1228" y="85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194" name="Freeform 29">
            <a:extLst>
              <a:ext uri="{FF2B5EF4-FFF2-40B4-BE49-F238E27FC236}">
                <a16:creationId xmlns:a16="http://schemas.microsoft.com/office/drawing/2014/main" id="{740FAF00-6263-4AAA-BA56-584357884640}"/>
              </a:ext>
            </a:extLst>
          </p:cNvPr>
          <p:cNvSpPr>
            <a:spLocks noEditPoints="1"/>
          </p:cNvSpPr>
          <p:nvPr/>
        </p:nvSpPr>
        <p:spPr bwMode="auto">
          <a:xfrm>
            <a:off x="6840290" y="4698687"/>
            <a:ext cx="1097994" cy="845611"/>
          </a:xfrm>
          <a:custGeom>
            <a:avLst/>
            <a:gdLst>
              <a:gd name="T0" fmla="*/ 416 w 422"/>
              <a:gd name="T1" fmla="*/ 176 h 325"/>
              <a:gd name="T2" fmla="*/ 341 w 422"/>
              <a:gd name="T3" fmla="*/ 186 h 325"/>
              <a:gd name="T4" fmla="*/ 349 w 422"/>
              <a:gd name="T5" fmla="*/ 152 h 325"/>
              <a:gd name="T6" fmla="*/ 330 w 422"/>
              <a:gd name="T7" fmla="*/ 72 h 325"/>
              <a:gd name="T8" fmla="*/ 209 w 422"/>
              <a:gd name="T9" fmla="*/ 0 h 325"/>
              <a:gd name="T10" fmla="*/ 145 w 422"/>
              <a:gd name="T11" fmla="*/ 42 h 325"/>
              <a:gd name="T12" fmla="*/ 101 w 422"/>
              <a:gd name="T13" fmla="*/ 101 h 325"/>
              <a:gd name="T14" fmla="*/ 37 w 422"/>
              <a:gd name="T15" fmla="*/ 188 h 325"/>
              <a:gd name="T16" fmla="*/ 105 w 422"/>
              <a:gd name="T17" fmla="*/ 303 h 325"/>
              <a:gd name="T18" fmla="*/ 217 w 422"/>
              <a:gd name="T19" fmla="*/ 308 h 325"/>
              <a:gd name="T20" fmla="*/ 349 w 422"/>
              <a:gd name="T21" fmla="*/ 320 h 325"/>
              <a:gd name="T22" fmla="*/ 396 w 422"/>
              <a:gd name="T23" fmla="*/ 265 h 325"/>
              <a:gd name="T24" fmla="*/ 390 w 422"/>
              <a:gd name="T25" fmla="*/ 196 h 325"/>
              <a:gd name="T26" fmla="*/ 56 w 422"/>
              <a:gd name="T27" fmla="*/ 237 h 325"/>
              <a:gd name="T28" fmla="*/ 51 w 422"/>
              <a:gd name="T29" fmla="*/ 233 h 325"/>
              <a:gd name="T30" fmla="*/ 39 w 422"/>
              <a:gd name="T31" fmla="*/ 225 h 325"/>
              <a:gd name="T32" fmla="*/ 23 w 422"/>
              <a:gd name="T33" fmla="*/ 220 h 325"/>
              <a:gd name="T34" fmla="*/ 10 w 422"/>
              <a:gd name="T35" fmla="*/ 222 h 325"/>
              <a:gd name="T36" fmla="*/ 14 w 422"/>
              <a:gd name="T37" fmla="*/ 217 h 325"/>
              <a:gd name="T38" fmla="*/ 16 w 422"/>
              <a:gd name="T39" fmla="*/ 213 h 325"/>
              <a:gd name="T40" fmla="*/ 30 w 422"/>
              <a:gd name="T41" fmla="*/ 207 h 325"/>
              <a:gd name="T42" fmla="*/ 42 w 422"/>
              <a:gd name="T43" fmla="*/ 204 h 325"/>
              <a:gd name="T44" fmla="*/ 49 w 422"/>
              <a:gd name="T45" fmla="*/ 213 h 325"/>
              <a:gd name="T46" fmla="*/ 52 w 422"/>
              <a:gd name="T47" fmla="*/ 214 h 325"/>
              <a:gd name="T48" fmla="*/ 51 w 422"/>
              <a:gd name="T49" fmla="*/ 224 h 325"/>
              <a:gd name="T50" fmla="*/ 62 w 422"/>
              <a:gd name="T51" fmla="*/ 239 h 325"/>
              <a:gd name="T52" fmla="*/ 60 w 422"/>
              <a:gd name="T53" fmla="*/ 247 h 325"/>
              <a:gd name="T54" fmla="*/ 86 w 422"/>
              <a:gd name="T55" fmla="*/ 300 h 325"/>
              <a:gd name="T56" fmla="*/ 86 w 422"/>
              <a:gd name="T57" fmla="*/ 293 h 325"/>
              <a:gd name="T58" fmla="*/ 80 w 422"/>
              <a:gd name="T59" fmla="*/ 287 h 325"/>
              <a:gd name="T60" fmla="*/ 72 w 422"/>
              <a:gd name="T61" fmla="*/ 280 h 325"/>
              <a:gd name="T62" fmla="*/ 70 w 422"/>
              <a:gd name="T63" fmla="*/ 274 h 325"/>
              <a:gd name="T64" fmla="*/ 77 w 422"/>
              <a:gd name="T65" fmla="*/ 269 h 325"/>
              <a:gd name="T66" fmla="*/ 79 w 422"/>
              <a:gd name="T67" fmla="*/ 273 h 325"/>
              <a:gd name="T68" fmla="*/ 83 w 422"/>
              <a:gd name="T69" fmla="*/ 279 h 325"/>
              <a:gd name="T70" fmla="*/ 87 w 422"/>
              <a:gd name="T71" fmla="*/ 285 h 325"/>
              <a:gd name="T72" fmla="*/ 90 w 422"/>
              <a:gd name="T73" fmla="*/ 287 h 325"/>
              <a:gd name="T74" fmla="*/ 90 w 422"/>
              <a:gd name="T75" fmla="*/ 294 h 325"/>
              <a:gd name="T76" fmla="*/ 88 w 422"/>
              <a:gd name="T77" fmla="*/ 300 h 325"/>
              <a:gd name="T78" fmla="*/ 270 w 422"/>
              <a:gd name="T79" fmla="*/ 190 h 325"/>
              <a:gd name="T80" fmla="*/ 264 w 422"/>
              <a:gd name="T81" fmla="*/ 197 h 325"/>
              <a:gd name="T82" fmla="*/ 258 w 422"/>
              <a:gd name="T83" fmla="*/ 201 h 325"/>
              <a:gd name="T84" fmla="*/ 258 w 422"/>
              <a:gd name="T85" fmla="*/ 206 h 325"/>
              <a:gd name="T86" fmla="*/ 257 w 422"/>
              <a:gd name="T87" fmla="*/ 214 h 325"/>
              <a:gd name="T88" fmla="*/ 250 w 422"/>
              <a:gd name="T89" fmla="*/ 219 h 325"/>
              <a:gd name="T90" fmla="*/ 245 w 422"/>
              <a:gd name="T91" fmla="*/ 215 h 325"/>
              <a:gd name="T92" fmla="*/ 232 w 422"/>
              <a:gd name="T93" fmla="*/ 214 h 325"/>
              <a:gd name="T94" fmla="*/ 228 w 422"/>
              <a:gd name="T95" fmla="*/ 213 h 325"/>
              <a:gd name="T96" fmla="*/ 220 w 422"/>
              <a:gd name="T97" fmla="*/ 208 h 325"/>
              <a:gd name="T98" fmla="*/ 220 w 422"/>
              <a:gd name="T99" fmla="*/ 201 h 325"/>
              <a:gd name="T100" fmla="*/ 226 w 422"/>
              <a:gd name="T101" fmla="*/ 194 h 325"/>
              <a:gd name="T102" fmla="*/ 233 w 422"/>
              <a:gd name="T103" fmla="*/ 181 h 325"/>
              <a:gd name="T104" fmla="*/ 232 w 422"/>
              <a:gd name="T105" fmla="*/ 158 h 325"/>
              <a:gd name="T106" fmla="*/ 236 w 422"/>
              <a:gd name="T107" fmla="*/ 153 h 325"/>
              <a:gd name="T108" fmla="*/ 239 w 422"/>
              <a:gd name="T109" fmla="*/ 159 h 325"/>
              <a:gd name="T110" fmla="*/ 240 w 422"/>
              <a:gd name="T111" fmla="*/ 162 h 325"/>
              <a:gd name="T112" fmla="*/ 251 w 422"/>
              <a:gd name="T113" fmla="*/ 164 h 325"/>
              <a:gd name="T114" fmla="*/ 267 w 422"/>
              <a:gd name="T115" fmla="*/ 160 h 325"/>
              <a:gd name="T116" fmla="*/ 274 w 422"/>
              <a:gd name="T117" fmla="*/ 166 h 325"/>
              <a:gd name="T118" fmla="*/ 265 w 422"/>
              <a:gd name="T119" fmla="*/ 175 h 325"/>
              <a:gd name="T120" fmla="*/ 260 w 422"/>
              <a:gd name="T121" fmla="*/ 187 h 325"/>
              <a:gd name="T122" fmla="*/ 269 w 422"/>
              <a:gd name="T123" fmla="*/ 187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2" h="325">
                <a:moveTo>
                  <a:pt x="394" y="228"/>
                </a:moveTo>
                <a:lnTo>
                  <a:pt x="410" y="235"/>
                </a:lnTo>
                <a:lnTo>
                  <a:pt x="422" y="223"/>
                </a:lnTo>
                <a:lnTo>
                  <a:pt x="412" y="192"/>
                </a:lnTo>
                <a:lnTo>
                  <a:pt x="416" y="176"/>
                </a:lnTo>
                <a:lnTo>
                  <a:pt x="405" y="168"/>
                </a:lnTo>
                <a:lnTo>
                  <a:pt x="393" y="158"/>
                </a:lnTo>
                <a:lnTo>
                  <a:pt x="373" y="158"/>
                </a:lnTo>
                <a:lnTo>
                  <a:pt x="346" y="178"/>
                </a:lnTo>
                <a:lnTo>
                  <a:pt x="341" y="186"/>
                </a:lnTo>
                <a:lnTo>
                  <a:pt x="337" y="194"/>
                </a:lnTo>
                <a:lnTo>
                  <a:pt x="330" y="177"/>
                </a:lnTo>
                <a:lnTo>
                  <a:pt x="329" y="177"/>
                </a:lnTo>
                <a:lnTo>
                  <a:pt x="340" y="164"/>
                </a:lnTo>
                <a:lnTo>
                  <a:pt x="349" y="152"/>
                </a:lnTo>
                <a:lnTo>
                  <a:pt x="359" y="144"/>
                </a:lnTo>
                <a:lnTo>
                  <a:pt x="368" y="138"/>
                </a:lnTo>
                <a:lnTo>
                  <a:pt x="370" y="129"/>
                </a:lnTo>
                <a:lnTo>
                  <a:pt x="352" y="113"/>
                </a:lnTo>
                <a:lnTo>
                  <a:pt x="330" y="72"/>
                </a:lnTo>
                <a:lnTo>
                  <a:pt x="326" y="60"/>
                </a:lnTo>
                <a:lnTo>
                  <a:pt x="309" y="16"/>
                </a:lnTo>
                <a:lnTo>
                  <a:pt x="287" y="1"/>
                </a:lnTo>
                <a:lnTo>
                  <a:pt x="235" y="0"/>
                </a:lnTo>
                <a:lnTo>
                  <a:pt x="209" y="0"/>
                </a:lnTo>
                <a:lnTo>
                  <a:pt x="191" y="15"/>
                </a:lnTo>
                <a:lnTo>
                  <a:pt x="183" y="18"/>
                </a:lnTo>
                <a:lnTo>
                  <a:pt x="168" y="26"/>
                </a:lnTo>
                <a:lnTo>
                  <a:pt x="159" y="19"/>
                </a:lnTo>
                <a:lnTo>
                  <a:pt x="145" y="42"/>
                </a:lnTo>
                <a:lnTo>
                  <a:pt x="140" y="45"/>
                </a:lnTo>
                <a:lnTo>
                  <a:pt x="120" y="59"/>
                </a:lnTo>
                <a:lnTo>
                  <a:pt x="104" y="68"/>
                </a:lnTo>
                <a:lnTo>
                  <a:pt x="106" y="97"/>
                </a:lnTo>
                <a:lnTo>
                  <a:pt x="101" y="101"/>
                </a:lnTo>
                <a:lnTo>
                  <a:pt x="87" y="114"/>
                </a:lnTo>
                <a:lnTo>
                  <a:pt x="58" y="116"/>
                </a:lnTo>
                <a:lnTo>
                  <a:pt x="38" y="137"/>
                </a:lnTo>
                <a:lnTo>
                  <a:pt x="41" y="186"/>
                </a:lnTo>
                <a:lnTo>
                  <a:pt x="37" y="188"/>
                </a:lnTo>
                <a:lnTo>
                  <a:pt x="37" y="188"/>
                </a:lnTo>
                <a:lnTo>
                  <a:pt x="0" y="204"/>
                </a:lnTo>
                <a:lnTo>
                  <a:pt x="2" y="246"/>
                </a:lnTo>
                <a:lnTo>
                  <a:pt x="61" y="310"/>
                </a:lnTo>
                <a:lnTo>
                  <a:pt x="105" y="303"/>
                </a:lnTo>
                <a:lnTo>
                  <a:pt x="125" y="271"/>
                </a:lnTo>
                <a:lnTo>
                  <a:pt x="144" y="238"/>
                </a:lnTo>
                <a:lnTo>
                  <a:pt x="181" y="234"/>
                </a:lnTo>
                <a:lnTo>
                  <a:pt x="189" y="249"/>
                </a:lnTo>
                <a:lnTo>
                  <a:pt x="217" y="308"/>
                </a:lnTo>
                <a:lnTo>
                  <a:pt x="218" y="310"/>
                </a:lnTo>
                <a:lnTo>
                  <a:pt x="240" y="325"/>
                </a:lnTo>
                <a:lnTo>
                  <a:pt x="276" y="311"/>
                </a:lnTo>
                <a:lnTo>
                  <a:pt x="292" y="318"/>
                </a:lnTo>
                <a:lnTo>
                  <a:pt x="349" y="320"/>
                </a:lnTo>
                <a:lnTo>
                  <a:pt x="349" y="312"/>
                </a:lnTo>
                <a:lnTo>
                  <a:pt x="348" y="296"/>
                </a:lnTo>
                <a:lnTo>
                  <a:pt x="354" y="287"/>
                </a:lnTo>
                <a:lnTo>
                  <a:pt x="385" y="283"/>
                </a:lnTo>
                <a:lnTo>
                  <a:pt x="396" y="265"/>
                </a:lnTo>
                <a:lnTo>
                  <a:pt x="400" y="246"/>
                </a:lnTo>
                <a:lnTo>
                  <a:pt x="385" y="241"/>
                </a:lnTo>
                <a:lnTo>
                  <a:pt x="384" y="233"/>
                </a:lnTo>
                <a:lnTo>
                  <a:pt x="381" y="201"/>
                </a:lnTo>
                <a:lnTo>
                  <a:pt x="390" y="196"/>
                </a:lnTo>
                <a:lnTo>
                  <a:pt x="394" y="228"/>
                </a:lnTo>
                <a:close/>
                <a:moveTo>
                  <a:pt x="57" y="243"/>
                </a:moveTo>
                <a:lnTo>
                  <a:pt x="57" y="243"/>
                </a:lnTo>
                <a:lnTo>
                  <a:pt x="56" y="239"/>
                </a:lnTo>
                <a:lnTo>
                  <a:pt x="56" y="237"/>
                </a:lnTo>
                <a:lnTo>
                  <a:pt x="56" y="237"/>
                </a:lnTo>
                <a:lnTo>
                  <a:pt x="54" y="236"/>
                </a:lnTo>
                <a:lnTo>
                  <a:pt x="52" y="234"/>
                </a:lnTo>
                <a:lnTo>
                  <a:pt x="52" y="234"/>
                </a:lnTo>
                <a:lnTo>
                  <a:pt x="51" y="233"/>
                </a:lnTo>
                <a:lnTo>
                  <a:pt x="49" y="232"/>
                </a:lnTo>
                <a:lnTo>
                  <a:pt x="45" y="230"/>
                </a:lnTo>
                <a:lnTo>
                  <a:pt x="45" y="230"/>
                </a:lnTo>
                <a:lnTo>
                  <a:pt x="42" y="227"/>
                </a:lnTo>
                <a:lnTo>
                  <a:pt x="39" y="225"/>
                </a:lnTo>
                <a:lnTo>
                  <a:pt x="36" y="222"/>
                </a:lnTo>
                <a:lnTo>
                  <a:pt x="36" y="222"/>
                </a:lnTo>
                <a:lnTo>
                  <a:pt x="33" y="221"/>
                </a:lnTo>
                <a:lnTo>
                  <a:pt x="29" y="220"/>
                </a:lnTo>
                <a:lnTo>
                  <a:pt x="23" y="220"/>
                </a:lnTo>
                <a:lnTo>
                  <a:pt x="23" y="220"/>
                </a:lnTo>
                <a:lnTo>
                  <a:pt x="20" y="220"/>
                </a:lnTo>
                <a:lnTo>
                  <a:pt x="16" y="221"/>
                </a:lnTo>
                <a:lnTo>
                  <a:pt x="10" y="222"/>
                </a:lnTo>
                <a:lnTo>
                  <a:pt x="10" y="222"/>
                </a:lnTo>
                <a:lnTo>
                  <a:pt x="9" y="221"/>
                </a:lnTo>
                <a:lnTo>
                  <a:pt x="8" y="220"/>
                </a:lnTo>
                <a:lnTo>
                  <a:pt x="10" y="218"/>
                </a:lnTo>
                <a:lnTo>
                  <a:pt x="10" y="218"/>
                </a:lnTo>
                <a:lnTo>
                  <a:pt x="14" y="217"/>
                </a:lnTo>
                <a:lnTo>
                  <a:pt x="18" y="218"/>
                </a:lnTo>
                <a:lnTo>
                  <a:pt x="18" y="218"/>
                </a:lnTo>
                <a:lnTo>
                  <a:pt x="15" y="215"/>
                </a:lnTo>
                <a:lnTo>
                  <a:pt x="15" y="215"/>
                </a:lnTo>
                <a:lnTo>
                  <a:pt x="16" y="213"/>
                </a:lnTo>
                <a:lnTo>
                  <a:pt x="18" y="212"/>
                </a:lnTo>
                <a:lnTo>
                  <a:pt x="19" y="211"/>
                </a:lnTo>
                <a:lnTo>
                  <a:pt x="19" y="211"/>
                </a:lnTo>
                <a:lnTo>
                  <a:pt x="24" y="210"/>
                </a:lnTo>
                <a:lnTo>
                  <a:pt x="30" y="207"/>
                </a:lnTo>
                <a:lnTo>
                  <a:pt x="30" y="207"/>
                </a:lnTo>
                <a:lnTo>
                  <a:pt x="35" y="204"/>
                </a:lnTo>
                <a:lnTo>
                  <a:pt x="35" y="204"/>
                </a:lnTo>
                <a:lnTo>
                  <a:pt x="42" y="204"/>
                </a:lnTo>
                <a:lnTo>
                  <a:pt x="42" y="204"/>
                </a:lnTo>
                <a:lnTo>
                  <a:pt x="46" y="204"/>
                </a:lnTo>
                <a:lnTo>
                  <a:pt x="48" y="206"/>
                </a:lnTo>
                <a:lnTo>
                  <a:pt x="48" y="209"/>
                </a:lnTo>
                <a:lnTo>
                  <a:pt x="48" y="209"/>
                </a:lnTo>
                <a:lnTo>
                  <a:pt x="49" y="213"/>
                </a:lnTo>
                <a:lnTo>
                  <a:pt x="49" y="213"/>
                </a:lnTo>
                <a:lnTo>
                  <a:pt x="50" y="213"/>
                </a:lnTo>
                <a:lnTo>
                  <a:pt x="50" y="213"/>
                </a:lnTo>
                <a:lnTo>
                  <a:pt x="51" y="213"/>
                </a:lnTo>
                <a:lnTo>
                  <a:pt x="52" y="214"/>
                </a:lnTo>
                <a:lnTo>
                  <a:pt x="51" y="218"/>
                </a:lnTo>
                <a:lnTo>
                  <a:pt x="51" y="218"/>
                </a:lnTo>
                <a:lnTo>
                  <a:pt x="50" y="221"/>
                </a:lnTo>
                <a:lnTo>
                  <a:pt x="51" y="224"/>
                </a:lnTo>
                <a:lnTo>
                  <a:pt x="51" y="224"/>
                </a:lnTo>
                <a:lnTo>
                  <a:pt x="53" y="227"/>
                </a:lnTo>
                <a:lnTo>
                  <a:pt x="55" y="229"/>
                </a:lnTo>
                <a:lnTo>
                  <a:pt x="59" y="233"/>
                </a:lnTo>
                <a:lnTo>
                  <a:pt x="59" y="233"/>
                </a:lnTo>
                <a:lnTo>
                  <a:pt x="62" y="239"/>
                </a:lnTo>
                <a:lnTo>
                  <a:pt x="63" y="245"/>
                </a:lnTo>
                <a:lnTo>
                  <a:pt x="63" y="245"/>
                </a:lnTo>
                <a:lnTo>
                  <a:pt x="62" y="248"/>
                </a:lnTo>
                <a:lnTo>
                  <a:pt x="61" y="248"/>
                </a:lnTo>
                <a:lnTo>
                  <a:pt x="60" y="247"/>
                </a:lnTo>
                <a:lnTo>
                  <a:pt x="57" y="243"/>
                </a:lnTo>
                <a:lnTo>
                  <a:pt x="57" y="243"/>
                </a:lnTo>
                <a:close/>
                <a:moveTo>
                  <a:pt x="88" y="300"/>
                </a:moveTo>
                <a:lnTo>
                  <a:pt x="88" y="300"/>
                </a:lnTo>
                <a:lnTo>
                  <a:pt x="86" y="300"/>
                </a:lnTo>
                <a:lnTo>
                  <a:pt x="85" y="300"/>
                </a:lnTo>
                <a:lnTo>
                  <a:pt x="85" y="300"/>
                </a:lnTo>
                <a:lnTo>
                  <a:pt x="86" y="297"/>
                </a:lnTo>
                <a:lnTo>
                  <a:pt x="86" y="295"/>
                </a:lnTo>
                <a:lnTo>
                  <a:pt x="86" y="293"/>
                </a:lnTo>
                <a:lnTo>
                  <a:pt x="86" y="293"/>
                </a:lnTo>
                <a:lnTo>
                  <a:pt x="83" y="290"/>
                </a:lnTo>
                <a:lnTo>
                  <a:pt x="81" y="289"/>
                </a:lnTo>
                <a:lnTo>
                  <a:pt x="80" y="287"/>
                </a:lnTo>
                <a:lnTo>
                  <a:pt x="80" y="287"/>
                </a:lnTo>
                <a:lnTo>
                  <a:pt x="79" y="285"/>
                </a:lnTo>
                <a:lnTo>
                  <a:pt x="78" y="282"/>
                </a:lnTo>
                <a:lnTo>
                  <a:pt x="78" y="282"/>
                </a:lnTo>
                <a:lnTo>
                  <a:pt x="75" y="281"/>
                </a:lnTo>
                <a:lnTo>
                  <a:pt x="72" y="280"/>
                </a:lnTo>
                <a:lnTo>
                  <a:pt x="70" y="278"/>
                </a:lnTo>
                <a:lnTo>
                  <a:pt x="69" y="276"/>
                </a:lnTo>
                <a:lnTo>
                  <a:pt x="69" y="274"/>
                </a:lnTo>
                <a:lnTo>
                  <a:pt x="69" y="274"/>
                </a:lnTo>
                <a:lnTo>
                  <a:pt x="70" y="274"/>
                </a:lnTo>
                <a:lnTo>
                  <a:pt x="72" y="272"/>
                </a:lnTo>
                <a:lnTo>
                  <a:pt x="72" y="272"/>
                </a:lnTo>
                <a:lnTo>
                  <a:pt x="74" y="270"/>
                </a:lnTo>
                <a:lnTo>
                  <a:pt x="77" y="269"/>
                </a:lnTo>
                <a:lnTo>
                  <a:pt x="77" y="269"/>
                </a:lnTo>
                <a:lnTo>
                  <a:pt x="77" y="270"/>
                </a:lnTo>
                <a:lnTo>
                  <a:pt x="77" y="271"/>
                </a:lnTo>
                <a:lnTo>
                  <a:pt x="78" y="272"/>
                </a:lnTo>
                <a:lnTo>
                  <a:pt x="79" y="273"/>
                </a:lnTo>
                <a:lnTo>
                  <a:pt x="79" y="273"/>
                </a:lnTo>
                <a:lnTo>
                  <a:pt x="81" y="273"/>
                </a:lnTo>
                <a:lnTo>
                  <a:pt x="81" y="276"/>
                </a:lnTo>
                <a:lnTo>
                  <a:pt x="81" y="276"/>
                </a:lnTo>
                <a:lnTo>
                  <a:pt x="82" y="278"/>
                </a:lnTo>
                <a:lnTo>
                  <a:pt x="83" y="279"/>
                </a:lnTo>
                <a:lnTo>
                  <a:pt x="84" y="279"/>
                </a:lnTo>
                <a:lnTo>
                  <a:pt x="86" y="280"/>
                </a:lnTo>
                <a:lnTo>
                  <a:pt x="86" y="280"/>
                </a:lnTo>
                <a:lnTo>
                  <a:pt x="87" y="283"/>
                </a:lnTo>
                <a:lnTo>
                  <a:pt x="87" y="285"/>
                </a:lnTo>
                <a:lnTo>
                  <a:pt x="87" y="285"/>
                </a:lnTo>
                <a:lnTo>
                  <a:pt x="87" y="285"/>
                </a:lnTo>
                <a:lnTo>
                  <a:pt x="88" y="286"/>
                </a:lnTo>
                <a:lnTo>
                  <a:pt x="90" y="287"/>
                </a:lnTo>
                <a:lnTo>
                  <a:pt x="90" y="287"/>
                </a:lnTo>
                <a:lnTo>
                  <a:pt x="90" y="289"/>
                </a:lnTo>
                <a:lnTo>
                  <a:pt x="90" y="290"/>
                </a:lnTo>
                <a:lnTo>
                  <a:pt x="89" y="292"/>
                </a:lnTo>
                <a:lnTo>
                  <a:pt x="90" y="294"/>
                </a:lnTo>
                <a:lnTo>
                  <a:pt x="90" y="294"/>
                </a:lnTo>
                <a:lnTo>
                  <a:pt x="93" y="298"/>
                </a:lnTo>
                <a:lnTo>
                  <a:pt x="93" y="300"/>
                </a:lnTo>
                <a:lnTo>
                  <a:pt x="93" y="300"/>
                </a:lnTo>
                <a:lnTo>
                  <a:pt x="91" y="300"/>
                </a:lnTo>
                <a:lnTo>
                  <a:pt x="88" y="300"/>
                </a:lnTo>
                <a:lnTo>
                  <a:pt x="88" y="300"/>
                </a:lnTo>
                <a:close/>
                <a:moveTo>
                  <a:pt x="269" y="187"/>
                </a:moveTo>
                <a:lnTo>
                  <a:pt x="269" y="187"/>
                </a:lnTo>
                <a:lnTo>
                  <a:pt x="269" y="188"/>
                </a:lnTo>
                <a:lnTo>
                  <a:pt x="270" y="190"/>
                </a:lnTo>
                <a:lnTo>
                  <a:pt x="269" y="193"/>
                </a:lnTo>
                <a:lnTo>
                  <a:pt x="269" y="193"/>
                </a:lnTo>
                <a:lnTo>
                  <a:pt x="268" y="194"/>
                </a:lnTo>
                <a:lnTo>
                  <a:pt x="268" y="194"/>
                </a:lnTo>
                <a:lnTo>
                  <a:pt x="264" y="197"/>
                </a:lnTo>
                <a:lnTo>
                  <a:pt x="261" y="199"/>
                </a:lnTo>
                <a:lnTo>
                  <a:pt x="261" y="199"/>
                </a:lnTo>
                <a:lnTo>
                  <a:pt x="260" y="200"/>
                </a:lnTo>
                <a:lnTo>
                  <a:pt x="258" y="201"/>
                </a:lnTo>
                <a:lnTo>
                  <a:pt x="258" y="201"/>
                </a:lnTo>
                <a:lnTo>
                  <a:pt x="259" y="202"/>
                </a:lnTo>
                <a:lnTo>
                  <a:pt x="259" y="204"/>
                </a:lnTo>
                <a:lnTo>
                  <a:pt x="259" y="205"/>
                </a:lnTo>
                <a:lnTo>
                  <a:pt x="259" y="205"/>
                </a:lnTo>
                <a:lnTo>
                  <a:pt x="258" y="206"/>
                </a:lnTo>
                <a:lnTo>
                  <a:pt x="256" y="207"/>
                </a:lnTo>
                <a:lnTo>
                  <a:pt x="255" y="208"/>
                </a:lnTo>
                <a:lnTo>
                  <a:pt x="255" y="209"/>
                </a:lnTo>
                <a:lnTo>
                  <a:pt x="255" y="209"/>
                </a:lnTo>
                <a:lnTo>
                  <a:pt x="257" y="214"/>
                </a:lnTo>
                <a:lnTo>
                  <a:pt x="257" y="214"/>
                </a:lnTo>
                <a:lnTo>
                  <a:pt x="254" y="216"/>
                </a:lnTo>
                <a:lnTo>
                  <a:pt x="254" y="216"/>
                </a:lnTo>
                <a:lnTo>
                  <a:pt x="252" y="218"/>
                </a:lnTo>
                <a:lnTo>
                  <a:pt x="250" y="219"/>
                </a:lnTo>
                <a:lnTo>
                  <a:pt x="250" y="219"/>
                </a:lnTo>
                <a:lnTo>
                  <a:pt x="246" y="219"/>
                </a:lnTo>
                <a:lnTo>
                  <a:pt x="246" y="219"/>
                </a:lnTo>
                <a:lnTo>
                  <a:pt x="246" y="217"/>
                </a:lnTo>
                <a:lnTo>
                  <a:pt x="245" y="215"/>
                </a:lnTo>
                <a:lnTo>
                  <a:pt x="244" y="215"/>
                </a:lnTo>
                <a:lnTo>
                  <a:pt x="244" y="215"/>
                </a:lnTo>
                <a:lnTo>
                  <a:pt x="238" y="212"/>
                </a:lnTo>
                <a:lnTo>
                  <a:pt x="238" y="212"/>
                </a:lnTo>
                <a:lnTo>
                  <a:pt x="232" y="214"/>
                </a:lnTo>
                <a:lnTo>
                  <a:pt x="232" y="214"/>
                </a:lnTo>
                <a:lnTo>
                  <a:pt x="232" y="214"/>
                </a:lnTo>
                <a:lnTo>
                  <a:pt x="232" y="214"/>
                </a:lnTo>
                <a:lnTo>
                  <a:pt x="230" y="214"/>
                </a:lnTo>
                <a:lnTo>
                  <a:pt x="228" y="213"/>
                </a:lnTo>
                <a:lnTo>
                  <a:pt x="225" y="212"/>
                </a:lnTo>
                <a:lnTo>
                  <a:pt x="225" y="212"/>
                </a:lnTo>
                <a:lnTo>
                  <a:pt x="223" y="210"/>
                </a:lnTo>
                <a:lnTo>
                  <a:pt x="220" y="208"/>
                </a:lnTo>
                <a:lnTo>
                  <a:pt x="220" y="208"/>
                </a:lnTo>
                <a:lnTo>
                  <a:pt x="219" y="204"/>
                </a:lnTo>
                <a:lnTo>
                  <a:pt x="219" y="204"/>
                </a:lnTo>
                <a:lnTo>
                  <a:pt x="219" y="202"/>
                </a:lnTo>
                <a:lnTo>
                  <a:pt x="219" y="202"/>
                </a:lnTo>
                <a:lnTo>
                  <a:pt x="220" y="201"/>
                </a:lnTo>
                <a:lnTo>
                  <a:pt x="224" y="200"/>
                </a:lnTo>
                <a:lnTo>
                  <a:pt x="224" y="200"/>
                </a:lnTo>
                <a:lnTo>
                  <a:pt x="225" y="198"/>
                </a:lnTo>
                <a:lnTo>
                  <a:pt x="225" y="196"/>
                </a:lnTo>
                <a:lnTo>
                  <a:pt x="226" y="194"/>
                </a:lnTo>
                <a:lnTo>
                  <a:pt x="228" y="192"/>
                </a:lnTo>
                <a:lnTo>
                  <a:pt x="228" y="192"/>
                </a:lnTo>
                <a:lnTo>
                  <a:pt x="232" y="187"/>
                </a:lnTo>
                <a:lnTo>
                  <a:pt x="233" y="185"/>
                </a:lnTo>
                <a:lnTo>
                  <a:pt x="233" y="181"/>
                </a:lnTo>
                <a:lnTo>
                  <a:pt x="233" y="181"/>
                </a:lnTo>
                <a:lnTo>
                  <a:pt x="231" y="168"/>
                </a:lnTo>
                <a:lnTo>
                  <a:pt x="231" y="168"/>
                </a:lnTo>
                <a:lnTo>
                  <a:pt x="231" y="164"/>
                </a:lnTo>
                <a:lnTo>
                  <a:pt x="232" y="158"/>
                </a:lnTo>
                <a:lnTo>
                  <a:pt x="232" y="158"/>
                </a:lnTo>
                <a:lnTo>
                  <a:pt x="232" y="156"/>
                </a:lnTo>
                <a:lnTo>
                  <a:pt x="232" y="156"/>
                </a:lnTo>
                <a:lnTo>
                  <a:pt x="236" y="153"/>
                </a:lnTo>
                <a:lnTo>
                  <a:pt x="236" y="153"/>
                </a:lnTo>
                <a:lnTo>
                  <a:pt x="238" y="153"/>
                </a:lnTo>
                <a:lnTo>
                  <a:pt x="239" y="153"/>
                </a:lnTo>
                <a:lnTo>
                  <a:pt x="240" y="155"/>
                </a:lnTo>
                <a:lnTo>
                  <a:pt x="240" y="155"/>
                </a:lnTo>
                <a:lnTo>
                  <a:pt x="239" y="159"/>
                </a:lnTo>
                <a:lnTo>
                  <a:pt x="238" y="161"/>
                </a:lnTo>
                <a:lnTo>
                  <a:pt x="238" y="161"/>
                </a:lnTo>
                <a:lnTo>
                  <a:pt x="238" y="161"/>
                </a:lnTo>
                <a:lnTo>
                  <a:pt x="240" y="162"/>
                </a:lnTo>
                <a:lnTo>
                  <a:pt x="240" y="162"/>
                </a:lnTo>
                <a:lnTo>
                  <a:pt x="243" y="163"/>
                </a:lnTo>
                <a:lnTo>
                  <a:pt x="243" y="163"/>
                </a:lnTo>
                <a:lnTo>
                  <a:pt x="248" y="166"/>
                </a:lnTo>
                <a:lnTo>
                  <a:pt x="248" y="166"/>
                </a:lnTo>
                <a:lnTo>
                  <a:pt x="251" y="164"/>
                </a:lnTo>
                <a:lnTo>
                  <a:pt x="255" y="162"/>
                </a:lnTo>
                <a:lnTo>
                  <a:pt x="255" y="162"/>
                </a:lnTo>
                <a:lnTo>
                  <a:pt x="262" y="160"/>
                </a:lnTo>
                <a:lnTo>
                  <a:pt x="262" y="160"/>
                </a:lnTo>
                <a:lnTo>
                  <a:pt x="267" y="160"/>
                </a:lnTo>
                <a:lnTo>
                  <a:pt x="271" y="160"/>
                </a:lnTo>
                <a:lnTo>
                  <a:pt x="271" y="160"/>
                </a:lnTo>
                <a:lnTo>
                  <a:pt x="272" y="160"/>
                </a:lnTo>
                <a:lnTo>
                  <a:pt x="273" y="162"/>
                </a:lnTo>
                <a:lnTo>
                  <a:pt x="274" y="166"/>
                </a:lnTo>
                <a:lnTo>
                  <a:pt x="274" y="166"/>
                </a:lnTo>
                <a:lnTo>
                  <a:pt x="272" y="168"/>
                </a:lnTo>
                <a:lnTo>
                  <a:pt x="269" y="172"/>
                </a:lnTo>
                <a:lnTo>
                  <a:pt x="269" y="172"/>
                </a:lnTo>
                <a:lnTo>
                  <a:pt x="265" y="175"/>
                </a:lnTo>
                <a:lnTo>
                  <a:pt x="264" y="177"/>
                </a:lnTo>
                <a:lnTo>
                  <a:pt x="263" y="180"/>
                </a:lnTo>
                <a:lnTo>
                  <a:pt x="263" y="180"/>
                </a:lnTo>
                <a:lnTo>
                  <a:pt x="262" y="184"/>
                </a:lnTo>
                <a:lnTo>
                  <a:pt x="260" y="187"/>
                </a:lnTo>
                <a:lnTo>
                  <a:pt x="260" y="187"/>
                </a:lnTo>
                <a:lnTo>
                  <a:pt x="261" y="187"/>
                </a:lnTo>
                <a:lnTo>
                  <a:pt x="263" y="187"/>
                </a:lnTo>
                <a:lnTo>
                  <a:pt x="269" y="187"/>
                </a:lnTo>
                <a:lnTo>
                  <a:pt x="269" y="18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grpSp>
        <p:nvGrpSpPr>
          <p:cNvPr id="195" name="Groupe 4123">
            <a:extLst>
              <a:ext uri="{FF2B5EF4-FFF2-40B4-BE49-F238E27FC236}">
                <a16:creationId xmlns:a16="http://schemas.microsoft.com/office/drawing/2014/main" id="{EC598214-832D-46C1-A8ED-97183FCF89ED}"/>
              </a:ext>
            </a:extLst>
          </p:cNvPr>
          <p:cNvGrpSpPr/>
          <p:nvPr/>
        </p:nvGrpSpPr>
        <p:grpSpPr>
          <a:xfrm>
            <a:off x="8000730" y="5984017"/>
            <a:ext cx="1189061" cy="1433636"/>
            <a:chOff x="4556125" y="4932363"/>
            <a:chExt cx="725488" cy="874712"/>
          </a:xfrm>
          <a:solidFill>
            <a:schemeClr val="bg1">
              <a:lumMod val="85000"/>
            </a:schemeClr>
          </a:solidFill>
        </p:grpSpPr>
        <p:sp>
          <p:nvSpPr>
            <p:cNvPr id="234" name="Freeform 24">
              <a:extLst>
                <a:ext uri="{FF2B5EF4-FFF2-40B4-BE49-F238E27FC236}">
                  <a16:creationId xmlns:a16="http://schemas.microsoft.com/office/drawing/2014/main" id="{8656D90B-7D97-4425-9617-1B438E34B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3025" y="5746750"/>
              <a:ext cx="19050" cy="15875"/>
            </a:xfrm>
            <a:custGeom>
              <a:avLst/>
              <a:gdLst>
                <a:gd name="T0" fmla="*/ 9 w 12"/>
                <a:gd name="T1" fmla="*/ 0 h 10"/>
                <a:gd name="T2" fmla="*/ 0 w 12"/>
                <a:gd name="T3" fmla="*/ 9 h 10"/>
                <a:gd name="T4" fmla="*/ 12 w 12"/>
                <a:gd name="T5" fmla="*/ 10 h 10"/>
                <a:gd name="T6" fmla="*/ 12 w 12"/>
                <a:gd name="T7" fmla="*/ 10 h 10"/>
                <a:gd name="T8" fmla="*/ 10 w 12"/>
                <a:gd name="T9" fmla="*/ 4 h 10"/>
                <a:gd name="T10" fmla="*/ 9 w 12"/>
                <a:gd name="T11" fmla="*/ 0 h 10"/>
                <a:gd name="T12" fmla="*/ 9 w 12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9" y="0"/>
                  </a:moveTo>
                  <a:lnTo>
                    <a:pt x="0" y="9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0" y="4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35" name="Freeform 26">
              <a:extLst>
                <a:ext uri="{FF2B5EF4-FFF2-40B4-BE49-F238E27FC236}">
                  <a16:creationId xmlns:a16="http://schemas.microsoft.com/office/drawing/2014/main" id="{260FD288-6D3A-431D-9958-6A9390C40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513" y="4932363"/>
              <a:ext cx="146050" cy="120650"/>
            </a:xfrm>
            <a:custGeom>
              <a:avLst/>
              <a:gdLst>
                <a:gd name="T0" fmla="*/ 7 w 92"/>
                <a:gd name="T1" fmla="*/ 61 h 76"/>
                <a:gd name="T2" fmla="*/ 54 w 92"/>
                <a:gd name="T3" fmla="*/ 76 h 76"/>
                <a:gd name="T4" fmla="*/ 67 w 92"/>
                <a:gd name="T5" fmla="*/ 67 h 76"/>
                <a:gd name="T6" fmla="*/ 76 w 92"/>
                <a:gd name="T7" fmla="*/ 47 h 76"/>
                <a:gd name="T8" fmla="*/ 92 w 92"/>
                <a:gd name="T9" fmla="*/ 25 h 76"/>
                <a:gd name="T10" fmla="*/ 76 w 92"/>
                <a:gd name="T11" fmla="*/ 27 h 76"/>
                <a:gd name="T12" fmla="*/ 60 w 92"/>
                <a:gd name="T13" fmla="*/ 15 h 76"/>
                <a:gd name="T14" fmla="*/ 46 w 92"/>
                <a:gd name="T15" fmla="*/ 0 h 76"/>
                <a:gd name="T16" fmla="*/ 1 w 92"/>
                <a:gd name="T17" fmla="*/ 6 h 76"/>
                <a:gd name="T18" fmla="*/ 5 w 92"/>
                <a:gd name="T19" fmla="*/ 29 h 76"/>
                <a:gd name="T20" fmla="*/ 12 w 92"/>
                <a:gd name="T21" fmla="*/ 35 h 76"/>
                <a:gd name="T22" fmla="*/ 0 w 92"/>
                <a:gd name="T23" fmla="*/ 38 h 76"/>
                <a:gd name="T24" fmla="*/ 7 w 92"/>
                <a:gd name="T25" fmla="*/ 6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" h="76">
                  <a:moveTo>
                    <a:pt x="7" y="61"/>
                  </a:moveTo>
                  <a:lnTo>
                    <a:pt x="54" y="76"/>
                  </a:lnTo>
                  <a:lnTo>
                    <a:pt x="67" y="67"/>
                  </a:lnTo>
                  <a:lnTo>
                    <a:pt x="76" y="47"/>
                  </a:lnTo>
                  <a:lnTo>
                    <a:pt x="92" y="25"/>
                  </a:lnTo>
                  <a:lnTo>
                    <a:pt x="76" y="27"/>
                  </a:lnTo>
                  <a:lnTo>
                    <a:pt x="60" y="15"/>
                  </a:lnTo>
                  <a:lnTo>
                    <a:pt x="46" y="0"/>
                  </a:lnTo>
                  <a:lnTo>
                    <a:pt x="1" y="6"/>
                  </a:lnTo>
                  <a:lnTo>
                    <a:pt x="5" y="29"/>
                  </a:lnTo>
                  <a:lnTo>
                    <a:pt x="12" y="35"/>
                  </a:lnTo>
                  <a:lnTo>
                    <a:pt x="0" y="38"/>
                  </a:lnTo>
                  <a:lnTo>
                    <a:pt x="7" y="61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36" name="Freeform 27">
              <a:extLst>
                <a:ext uri="{FF2B5EF4-FFF2-40B4-BE49-F238E27FC236}">
                  <a16:creationId xmlns:a16="http://schemas.microsoft.com/office/drawing/2014/main" id="{4943775D-FE35-47B9-BD4A-E6805001B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6125" y="4981575"/>
              <a:ext cx="725488" cy="825500"/>
            </a:xfrm>
            <a:custGeom>
              <a:avLst/>
              <a:gdLst>
                <a:gd name="T0" fmla="*/ 455 w 457"/>
                <a:gd name="T1" fmla="*/ 416 h 520"/>
                <a:gd name="T2" fmla="*/ 447 w 457"/>
                <a:gd name="T3" fmla="*/ 410 h 520"/>
                <a:gd name="T4" fmla="*/ 421 w 457"/>
                <a:gd name="T5" fmla="*/ 388 h 520"/>
                <a:gd name="T6" fmla="*/ 406 w 457"/>
                <a:gd name="T7" fmla="*/ 390 h 520"/>
                <a:gd name="T8" fmla="*/ 389 w 457"/>
                <a:gd name="T9" fmla="*/ 376 h 520"/>
                <a:gd name="T10" fmla="*/ 383 w 457"/>
                <a:gd name="T11" fmla="*/ 346 h 520"/>
                <a:gd name="T12" fmla="*/ 384 w 457"/>
                <a:gd name="T13" fmla="*/ 340 h 520"/>
                <a:gd name="T14" fmla="*/ 384 w 457"/>
                <a:gd name="T15" fmla="*/ 334 h 520"/>
                <a:gd name="T16" fmla="*/ 382 w 457"/>
                <a:gd name="T17" fmla="*/ 328 h 520"/>
                <a:gd name="T18" fmla="*/ 385 w 457"/>
                <a:gd name="T19" fmla="*/ 315 h 520"/>
                <a:gd name="T20" fmla="*/ 390 w 457"/>
                <a:gd name="T21" fmla="*/ 308 h 520"/>
                <a:gd name="T22" fmla="*/ 405 w 457"/>
                <a:gd name="T23" fmla="*/ 277 h 520"/>
                <a:gd name="T24" fmla="*/ 364 w 457"/>
                <a:gd name="T25" fmla="*/ 247 h 520"/>
                <a:gd name="T26" fmla="*/ 385 w 457"/>
                <a:gd name="T27" fmla="*/ 236 h 520"/>
                <a:gd name="T28" fmla="*/ 396 w 457"/>
                <a:gd name="T29" fmla="*/ 227 h 520"/>
                <a:gd name="T30" fmla="*/ 385 w 457"/>
                <a:gd name="T31" fmla="*/ 223 h 520"/>
                <a:gd name="T32" fmla="*/ 385 w 457"/>
                <a:gd name="T33" fmla="*/ 216 h 520"/>
                <a:gd name="T34" fmla="*/ 392 w 457"/>
                <a:gd name="T35" fmla="*/ 209 h 520"/>
                <a:gd name="T36" fmla="*/ 398 w 457"/>
                <a:gd name="T37" fmla="*/ 182 h 520"/>
                <a:gd name="T38" fmla="*/ 399 w 457"/>
                <a:gd name="T39" fmla="*/ 173 h 520"/>
                <a:gd name="T40" fmla="*/ 393 w 457"/>
                <a:gd name="T41" fmla="*/ 168 h 520"/>
                <a:gd name="T42" fmla="*/ 379 w 457"/>
                <a:gd name="T43" fmla="*/ 160 h 520"/>
                <a:gd name="T44" fmla="*/ 374 w 457"/>
                <a:gd name="T45" fmla="*/ 155 h 520"/>
                <a:gd name="T46" fmla="*/ 372 w 457"/>
                <a:gd name="T47" fmla="*/ 139 h 520"/>
                <a:gd name="T48" fmla="*/ 391 w 457"/>
                <a:gd name="T49" fmla="*/ 114 h 520"/>
                <a:gd name="T50" fmla="*/ 407 w 457"/>
                <a:gd name="T51" fmla="*/ 116 h 520"/>
                <a:gd name="T52" fmla="*/ 426 w 457"/>
                <a:gd name="T53" fmla="*/ 118 h 520"/>
                <a:gd name="T54" fmla="*/ 436 w 457"/>
                <a:gd name="T55" fmla="*/ 122 h 520"/>
                <a:gd name="T56" fmla="*/ 438 w 457"/>
                <a:gd name="T57" fmla="*/ 111 h 520"/>
                <a:gd name="T58" fmla="*/ 419 w 457"/>
                <a:gd name="T59" fmla="*/ 92 h 520"/>
                <a:gd name="T60" fmla="*/ 415 w 457"/>
                <a:gd name="T61" fmla="*/ 69 h 520"/>
                <a:gd name="T62" fmla="*/ 403 w 457"/>
                <a:gd name="T63" fmla="*/ 47 h 520"/>
                <a:gd name="T64" fmla="*/ 382 w 457"/>
                <a:gd name="T65" fmla="*/ 28 h 520"/>
                <a:gd name="T66" fmla="*/ 381 w 457"/>
                <a:gd name="T67" fmla="*/ 20 h 520"/>
                <a:gd name="T68" fmla="*/ 303 w 457"/>
                <a:gd name="T69" fmla="*/ 19 h 520"/>
                <a:gd name="T70" fmla="*/ 195 w 457"/>
                <a:gd name="T71" fmla="*/ 30 h 520"/>
                <a:gd name="T72" fmla="*/ 135 w 457"/>
                <a:gd name="T73" fmla="*/ 104 h 520"/>
                <a:gd name="T74" fmla="*/ 103 w 457"/>
                <a:gd name="T75" fmla="*/ 144 h 520"/>
                <a:gd name="T76" fmla="*/ 144 w 457"/>
                <a:gd name="T77" fmla="*/ 130 h 520"/>
                <a:gd name="T78" fmla="*/ 199 w 457"/>
                <a:gd name="T79" fmla="*/ 153 h 520"/>
                <a:gd name="T80" fmla="*/ 219 w 457"/>
                <a:gd name="T81" fmla="*/ 233 h 520"/>
                <a:gd name="T82" fmla="*/ 114 w 457"/>
                <a:gd name="T83" fmla="*/ 337 h 520"/>
                <a:gd name="T84" fmla="*/ 20 w 457"/>
                <a:gd name="T85" fmla="*/ 390 h 520"/>
                <a:gd name="T86" fmla="*/ 17 w 457"/>
                <a:gd name="T87" fmla="*/ 418 h 520"/>
                <a:gd name="T88" fmla="*/ 79 w 457"/>
                <a:gd name="T89" fmla="*/ 468 h 520"/>
                <a:gd name="T90" fmla="*/ 154 w 457"/>
                <a:gd name="T91" fmla="*/ 431 h 520"/>
                <a:gd name="T92" fmla="*/ 221 w 457"/>
                <a:gd name="T93" fmla="*/ 475 h 520"/>
                <a:gd name="T94" fmla="*/ 313 w 457"/>
                <a:gd name="T95" fmla="*/ 520 h 520"/>
                <a:gd name="T96" fmla="*/ 385 w 457"/>
                <a:gd name="T97" fmla="*/ 482 h 520"/>
                <a:gd name="T98" fmla="*/ 456 w 457"/>
                <a:gd name="T99" fmla="*/ 441 h 520"/>
                <a:gd name="T100" fmla="*/ 456 w 457"/>
                <a:gd name="T101" fmla="*/ 428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57" h="520">
                  <a:moveTo>
                    <a:pt x="457" y="420"/>
                  </a:moveTo>
                  <a:lnTo>
                    <a:pt x="457" y="420"/>
                  </a:lnTo>
                  <a:lnTo>
                    <a:pt x="456" y="418"/>
                  </a:lnTo>
                  <a:lnTo>
                    <a:pt x="455" y="416"/>
                  </a:lnTo>
                  <a:lnTo>
                    <a:pt x="453" y="414"/>
                  </a:lnTo>
                  <a:lnTo>
                    <a:pt x="452" y="414"/>
                  </a:lnTo>
                  <a:lnTo>
                    <a:pt x="452" y="414"/>
                  </a:lnTo>
                  <a:lnTo>
                    <a:pt x="447" y="410"/>
                  </a:lnTo>
                  <a:lnTo>
                    <a:pt x="437" y="401"/>
                  </a:lnTo>
                  <a:lnTo>
                    <a:pt x="427" y="392"/>
                  </a:lnTo>
                  <a:lnTo>
                    <a:pt x="424" y="389"/>
                  </a:lnTo>
                  <a:lnTo>
                    <a:pt x="421" y="388"/>
                  </a:lnTo>
                  <a:lnTo>
                    <a:pt x="421" y="388"/>
                  </a:lnTo>
                  <a:lnTo>
                    <a:pt x="416" y="387"/>
                  </a:lnTo>
                  <a:lnTo>
                    <a:pt x="411" y="388"/>
                  </a:lnTo>
                  <a:lnTo>
                    <a:pt x="406" y="390"/>
                  </a:lnTo>
                  <a:lnTo>
                    <a:pt x="399" y="383"/>
                  </a:lnTo>
                  <a:lnTo>
                    <a:pt x="399" y="383"/>
                  </a:lnTo>
                  <a:lnTo>
                    <a:pt x="389" y="376"/>
                  </a:lnTo>
                  <a:lnTo>
                    <a:pt x="389" y="376"/>
                  </a:lnTo>
                  <a:lnTo>
                    <a:pt x="387" y="372"/>
                  </a:lnTo>
                  <a:lnTo>
                    <a:pt x="384" y="365"/>
                  </a:lnTo>
                  <a:lnTo>
                    <a:pt x="381" y="356"/>
                  </a:lnTo>
                  <a:lnTo>
                    <a:pt x="383" y="346"/>
                  </a:lnTo>
                  <a:lnTo>
                    <a:pt x="383" y="346"/>
                  </a:lnTo>
                  <a:lnTo>
                    <a:pt x="384" y="344"/>
                  </a:lnTo>
                  <a:lnTo>
                    <a:pt x="384" y="342"/>
                  </a:lnTo>
                  <a:lnTo>
                    <a:pt x="384" y="340"/>
                  </a:lnTo>
                  <a:lnTo>
                    <a:pt x="384" y="340"/>
                  </a:lnTo>
                  <a:lnTo>
                    <a:pt x="383" y="335"/>
                  </a:lnTo>
                  <a:lnTo>
                    <a:pt x="384" y="334"/>
                  </a:lnTo>
                  <a:lnTo>
                    <a:pt x="384" y="334"/>
                  </a:lnTo>
                  <a:lnTo>
                    <a:pt x="383" y="332"/>
                  </a:lnTo>
                  <a:lnTo>
                    <a:pt x="383" y="330"/>
                  </a:lnTo>
                  <a:lnTo>
                    <a:pt x="382" y="328"/>
                  </a:lnTo>
                  <a:lnTo>
                    <a:pt x="382" y="328"/>
                  </a:lnTo>
                  <a:lnTo>
                    <a:pt x="381" y="325"/>
                  </a:lnTo>
                  <a:lnTo>
                    <a:pt x="381" y="323"/>
                  </a:lnTo>
                  <a:lnTo>
                    <a:pt x="381" y="319"/>
                  </a:lnTo>
                  <a:lnTo>
                    <a:pt x="385" y="315"/>
                  </a:lnTo>
                  <a:lnTo>
                    <a:pt x="385" y="315"/>
                  </a:lnTo>
                  <a:lnTo>
                    <a:pt x="387" y="312"/>
                  </a:lnTo>
                  <a:lnTo>
                    <a:pt x="390" y="308"/>
                  </a:lnTo>
                  <a:lnTo>
                    <a:pt x="390" y="308"/>
                  </a:lnTo>
                  <a:lnTo>
                    <a:pt x="394" y="304"/>
                  </a:lnTo>
                  <a:lnTo>
                    <a:pt x="397" y="298"/>
                  </a:lnTo>
                  <a:lnTo>
                    <a:pt x="397" y="298"/>
                  </a:lnTo>
                  <a:lnTo>
                    <a:pt x="405" y="277"/>
                  </a:lnTo>
                  <a:lnTo>
                    <a:pt x="385" y="274"/>
                  </a:lnTo>
                  <a:lnTo>
                    <a:pt x="373" y="263"/>
                  </a:lnTo>
                  <a:lnTo>
                    <a:pt x="364" y="247"/>
                  </a:lnTo>
                  <a:lnTo>
                    <a:pt x="364" y="247"/>
                  </a:lnTo>
                  <a:lnTo>
                    <a:pt x="372" y="242"/>
                  </a:lnTo>
                  <a:lnTo>
                    <a:pt x="378" y="239"/>
                  </a:lnTo>
                  <a:lnTo>
                    <a:pt x="385" y="236"/>
                  </a:lnTo>
                  <a:lnTo>
                    <a:pt x="385" y="236"/>
                  </a:lnTo>
                  <a:lnTo>
                    <a:pt x="391" y="234"/>
                  </a:lnTo>
                  <a:lnTo>
                    <a:pt x="395" y="231"/>
                  </a:lnTo>
                  <a:lnTo>
                    <a:pt x="396" y="229"/>
                  </a:lnTo>
                  <a:lnTo>
                    <a:pt x="396" y="227"/>
                  </a:lnTo>
                  <a:lnTo>
                    <a:pt x="395" y="226"/>
                  </a:lnTo>
                  <a:lnTo>
                    <a:pt x="393" y="225"/>
                  </a:lnTo>
                  <a:lnTo>
                    <a:pt x="393" y="225"/>
                  </a:lnTo>
                  <a:lnTo>
                    <a:pt x="385" y="223"/>
                  </a:lnTo>
                  <a:lnTo>
                    <a:pt x="384" y="222"/>
                  </a:lnTo>
                  <a:lnTo>
                    <a:pt x="384" y="221"/>
                  </a:lnTo>
                  <a:lnTo>
                    <a:pt x="385" y="216"/>
                  </a:lnTo>
                  <a:lnTo>
                    <a:pt x="385" y="216"/>
                  </a:lnTo>
                  <a:lnTo>
                    <a:pt x="389" y="213"/>
                  </a:lnTo>
                  <a:lnTo>
                    <a:pt x="391" y="211"/>
                  </a:lnTo>
                  <a:lnTo>
                    <a:pt x="392" y="209"/>
                  </a:lnTo>
                  <a:lnTo>
                    <a:pt x="392" y="209"/>
                  </a:lnTo>
                  <a:lnTo>
                    <a:pt x="392" y="192"/>
                  </a:lnTo>
                  <a:lnTo>
                    <a:pt x="392" y="192"/>
                  </a:lnTo>
                  <a:lnTo>
                    <a:pt x="396" y="187"/>
                  </a:lnTo>
                  <a:lnTo>
                    <a:pt x="398" y="182"/>
                  </a:lnTo>
                  <a:lnTo>
                    <a:pt x="400" y="176"/>
                  </a:lnTo>
                  <a:lnTo>
                    <a:pt x="400" y="176"/>
                  </a:lnTo>
                  <a:lnTo>
                    <a:pt x="400" y="174"/>
                  </a:lnTo>
                  <a:lnTo>
                    <a:pt x="399" y="173"/>
                  </a:lnTo>
                  <a:lnTo>
                    <a:pt x="397" y="169"/>
                  </a:lnTo>
                  <a:lnTo>
                    <a:pt x="394" y="168"/>
                  </a:lnTo>
                  <a:lnTo>
                    <a:pt x="393" y="168"/>
                  </a:lnTo>
                  <a:lnTo>
                    <a:pt x="393" y="168"/>
                  </a:lnTo>
                  <a:lnTo>
                    <a:pt x="388" y="164"/>
                  </a:lnTo>
                  <a:lnTo>
                    <a:pt x="383" y="162"/>
                  </a:lnTo>
                  <a:lnTo>
                    <a:pt x="379" y="160"/>
                  </a:lnTo>
                  <a:lnTo>
                    <a:pt x="379" y="160"/>
                  </a:lnTo>
                  <a:lnTo>
                    <a:pt x="377" y="160"/>
                  </a:lnTo>
                  <a:lnTo>
                    <a:pt x="376" y="158"/>
                  </a:lnTo>
                  <a:lnTo>
                    <a:pt x="374" y="155"/>
                  </a:lnTo>
                  <a:lnTo>
                    <a:pt x="374" y="155"/>
                  </a:lnTo>
                  <a:lnTo>
                    <a:pt x="372" y="147"/>
                  </a:lnTo>
                  <a:lnTo>
                    <a:pt x="372" y="147"/>
                  </a:lnTo>
                  <a:lnTo>
                    <a:pt x="372" y="144"/>
                  </a:lnTo>
                  <a:lnTo>
                    <a:pt x="372" y="139"/>
                  </a:lnTo>
                  <a:lnTo>
                    <a:pt x="372" y="133"/>
                  </a:lnTo>
                  <a:lnTo>
                    <a:pt x="372" y="133"/>
                  </a:lnTo>
                  <a:lnTo>
                    <a:pt x="391" y="114"/>
                  </a:lnTo>
                  <a:lnTo>
                    <a:pt x="391" y="114"/>
                  </a:lnTo>
                  <a:lnTo>
                    <a:pt x="393" y="113"/>
                  </a:lnTo>
                  <a:lnTo>
                    <a:pt x="396" y="112"/>
                  </a:lnTo>
                  <a:lnTo>
                    <a:pt x="401" y="114"/>
                  </a:lnTo>
                  <a:lnTo>
                    <a:pt x="407" y="116"/>
                  </a:lnTo>
                  <a:lnTo>
                    <a:pt x="412" y="117"/>
                  </a:lnTo>
                  <a:lnTo>
                    <a:pt x="412" y="117"/>
                  </a:lnTo>
                  <a:lnTo>
                    <a:pt x="421" y="118"/>
                  </a:lnTo>
                  <a:lnTo>
                    <a:pt x="426" y="118"/>
                  </a:lnTo>
                  <a:lnTo>
                    <a:pt x="431" y="126"/>
                  </a:lnTo>
                  <a:lnTo>
                    <a:pt x="431" y="126"/>
                  </a:lnTo>
                  <a:lnTo>
                    <a:pt x="434" y="124"/>
                  </a:lnTo>
                  <a:lnTo>
                    <a:pt x="436" y="122"/>
                  </a:lnTo>
                  <a:lnTo>
                    <a:pt x="437" y="119"/>
                  </a:lnTo>
                  <a:lnTo>
                    <a:pt x="437" y="119"/>
                  </a:lnTo>
                  <a:lnTo>
                    <a:pt x="438" y="115"/>
                  </a:lnTo>
                  <a:lnTo>
                    <a:pt x="438" y="111"/>
                  </a:lnTo>
                  <a:lnTo>
                    <a:pt x="438" y="105"/>
                  </a:lnTo>
                  <a:lnTo>
                    <a:pt x="425" y="98"/>
                  </a:lnTo>
                  <a:lnTo>
                    <a:pt x="419" y="92"/>
                  </a:lnTo>
                  <a:lnTo>
                    <a:pt x="419" y="92"/>
                  </a:lnTo>
                  <a:lnTo>
                    <a:pt x="418" y="85"/>
                  </a:lnTo>
                  <a:lnTo>
                    <a:pt x="416" y="74"/>
                  </a:lnTo>
                  <a:lnTo>
                    <a:pt x="416" y="74"/>
                  </a:lnTo>
                  <a:lnTo>
                    <a:pt x="415" y="69"/>
                  </a:lnTo>
                  <a:lnTo>
                    <a:pt x="412" y="65"/>
                  </a:lnTo>
                  <a:lnTo>
                    <a:pt x="408" y="60"/>
                  </a:lnTo>
                  <a:lnTo>
                    <a:pt x="403" y="47"/>
                  </a:lnTo>
                  <a:lnTo>
                    <a:pt x="403" y="47"/>
                  </a:lnTo>
                  <a:lnTo>
                    <a:pt x="389" y="33"/>
                  </a:lnTo>
                  <a:lnTo>
                    <a:pt x="389" y="33"/>
                  </a:lnTo>
                  <a:lnTo>
                    <a:pt x="385" y="30"/>
                  </a:lnTo>
                  <a:lnTo>
                    <a:pt x="382" y="28"/>
                  </a:lnTo>
                  <a:lnTo>
                    <a:pt x="378" y="27"/>
                  </a:lnTo>
                  <a:lnTo>
                    <a:pt x="378" y="27"/>
                  </a:lnTo>
                  <a:lnTo>
                    <a:pt x="381" y="20"/>
                  </a:lnTo>
                  <a:lnTo>
                    <a:pt x="381" y="20"/>
                  </a:lnTo>
                  <a:lnTo>
                    <a:pt x="381" y="19"/>
                  </a:lnTo>
                  <a:lnTo>
                    <a:pt x="344" y="11"/>
                  </a:lnTo>
                  <a:lnTo>
                    <a:pt x="328" y="3"/>
                  </a:lnTo>
                  <a:lnTo>
                    <a:pt x="303" y="19"/>
                  </a:lnTo>
                  <a:lnTo>
                    <a:pt x="276" y="11"/>
                  </a:lnTo>
                  <a:lnTo>
                    <a:pt x="274" y="10"/>
                  </a:lnTo>
                  <a:lnTo>
                    <a:pt x="248" y="0"/>
                  </a:lnTo>
                  <a:lnTo>
                    <a:pt x="195" y="30"/>
                  </a:lnTo>
                  <a:lnTo>
                    <a:pt x="175" y="44"/>
                  </a:lnTo>
                  <a:lnTo>
                    <a:pt x="177" y="74"/>
                  </a:lnTo>
                  <a:lnTo>
                    <a:pt x="155" y="95"/>
                  </a:lnTo>
                  <a:lnTo>
                    <a:pt x="135" y="104"/>
                  </a:lnTo>
                  <a:lnTo>
                    <a:pt x="116" y="108"/>
                  </a:lnTo>
                  <a:lnTo>
                    <a:pt x="73" y="155"/>
                  </a:lnTo>
                  <a:lnTo>
                    <a:pt x="82" y="162"/>
                  </a:lnTo>
                  <a:lnTo>
                    <a:pt x="103" y="144"/>
                  </a:lnTo>
                  <a:lnTo>
                    <a:pt x="128" y="155"/>
                  </a:lnTo>
                  <a:lnTo>
                    <a:pt x="139" y="148"/>
                  </a:lnTo>
                  <a:lnTo>
                    <a:pt x="144" y="130"/>
                  </a:lnTo>
                  <a:lnTo>
                    <a:pt x="144" y="130"/>
                  </a:lnTo>
                  <a:lnTo>
                    <a:pt x="183" y="122"/>
                  </a:lnTo>
                  <a:lnTo>
                    <a:pt x="201" y="112"/>
                  </a:lnTo>
                  <a:lnTo>
                    <a:pt x="196" y="129"/>
                  </a:lnTo>
                  <a:lnTo>
                    <a:pt x="199" y="153"/>
                  </a:lnTo>
                  <a:lnTo>
                    <a:pt x="216" y="165"/>
                  </a:lnTo>
                  <a:lnTo>
                    <a:pt x="211" y="200"/>
                  </a:lnTo>
                  <a:lnTo>
                    <a:pt x="233" y="201"/>
                  </a:lnTo>
                  <a:lnTo>
                    <a:pt x="219" y="233"/>
                  </a:lnTo>
                  <a:lnTo>
                    <a:pt x="208" y="256"/>
                  </a:lnTo>
                  <a:lnTo>
                    <a:pt x="186" y="294"/>
                  </a:lnTo>
                  <a:lnTo>
                    <a:pt x="147" y="312"/>
                  </a:lnTo>
                  <a:lnTo>
                    <a:pt x="114" y="337"/>
                  </a:lnTo>
                  <a:lnTo>
                    <a:pt x="87" y="358"/>
                  </a:lnTo>
                  <a:lnTo>
                    <a:pt x="48" y="360"/>
                  </a:lnTo>
                  <a:lnTo>
                    <a:pt x="28" y="377"/>
                  </a:lnTo>
                  <a:lnTo>
                    <a:pt x="20" y="390"/>
                  </a:lnTo>
                  <a:lnTo>
                    <a:pt x="0" y="388"/>
                  </a:lnTo>
                  <a:lnTo>
                    <a:pt x="2" y="394"/>
                  </a:lnTo>
                  <a:lnTo>
                    <a:pt x="36" y="399"/>
                  </a:lnTo>
                  <a:lnTo>
                    <a:pt x="17" y="418"/>
                  </a:lnTo>
                  <a:lnTo>
                    <a:pt x="17" y="432"/>
                  </a:lnTo>
                  <a:lnTo>
                    <a:pt x="42" y="442"/>
                  </a:lnTo>
                  <a:lnTo>
                    <a:pt x="51" y="468"/>
                  </a:lnTo>
                  <a:lnTo>
                    <a:pt x="79" y="468"/>
                  </a:lnTo>
                  <a:lnTo>
                    <a:pt x="90" y="449"/>
                  </a:lnTo>
                  <a:lnTo>
                    <a:pt x="127" y="436"/>
                  </a:lnTo>
                  <a:lnTo>
                    <a:pt x="154" y="412"/>
                  </a:lnTo>
                  <a:lnTo>
                    <a:pt x="154" y="431"/>
                  </a:lnTo>
                  <a:lnTo>
                    <a:pt x="206" y="432"/>
                  </a:lnTo>
                  <a:lnTo>
                    <a:pt x="152" y="463"/>
                  </a:lnTo>
                  <a:lnTo>
                    <a:pt x="179" y="474"/>
                  </a:lnTo>
                  <a:lnTo>
                    <a:pt x="221" y="475"/>
                  </a:lnTo>
                  <a:lnTo>
                    <a:pt x="248" y="451"/>
                  </a:lnTo>
                  <a:lnTo>
                    <a:pt x="279" y="482"/>
                  </a:lnTo>
                  <a:lnTo>
                    <a:pt x="289" y="493"/>
                  </a:lnTo>
                  <a:lnTo>
                    <a:pt x="313" y="520"/>
                  </a:lnTo>
                  <a:lnTo>
                    <a:pt x="315" y="520"/>
                  </a:lnTo>
                  <a:lnTo>
                    <a:pt x="356" y="510"/>
                  </a:lnTo>
                  <a:lnTo>
                    <a:pt x="376" y="491"/>
                  </a:lnTo>
                  <a:lnTo>
                    <a:pt x="385" y="482"/>
                  </a:lnTo>
                  <a:lnTo>
                    <a:pt x="387" y="479"/>
                  </a:lnTo>
                  <a:lnTo>
                    <a:pt x="414" y="476"/>
                  </a:lnTo>
                  <a:lnTo>
                    <a:pt x="439" y="449"/>
                  </a:lnTo>
                  <a:lnTo>
                    <a:pt x="456" y="441"/>
                  </a:lnTo>
                  <a:lnTo>
                    <a:pt x="456" y="441"/>
                  </a:lnTo>
                  <a:lnTo>
                    <a:pt x="455" y="436"/>
                  </a:lnTo>
                  <a:lnTo>
                    <a:pt x="456" y="428"/>
                  </a:lnTo>
                  <a:lnTo>
                    <a:pt x="456" y="428"/>
                  </a:lnTo>
                  <a:lnTo>
                    <a:pt x="457" y="424"/>
                  </a:lnTo>
                  <a:lnTo>
                    <a:pt x="457" y="420"/>
                  </a:lnTo>
                  <a:lnTo>
                    <a:pt x="457" y="420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</p:grpSp>
      <p:grpSp>
        <p:nvGrpSpPr>
          <p:cNvPr id="210" name="Groupe 4122">
            <a:extLst>
              <a:ext uri="{FF2B5EF4-FFF2-40B4-BE49-F238E27FC236}">
                <a16:creationId xmlns:a16="http://schemas.microsoft.com/office/drawing/2014/main" id="{B40A0001-E5B5-4AF8-BF10-2CB745211FC4}"/>
              </a:ext>
            </a:extLst>
          </p:cNvPr>
          <p:cNvGrpSpPr/>
          <p:nvPr/>
        </p:nvGrpSpPr>
        <p:grpSpPr>
          <a:xfrm>
            <a:off x="7006810" y="2013545"/>
            <a:ext cx="2474391" cy="3122259"/>
            <a:chOff x="3949700" y="2509838"/>
            <a:chExt cx="1509713" cy="1905000"/>
          </a:xfrm>
          <a:solidFill>
            <a:schemeClr val="bg1">
              <a:lumMod val="85000"/>
            </a:schemeClr>
          </a:solidFill>
        </p:grpSpPr>
        <p:sp>
          <p:nvSpPr>
            <p:cNvPr id="211" name="Freeform 22">
              <a:extLst>
                <a:ext uri="{FF2B5EF4-FFF2-40B4-BE49-F238E27FC236}">
                  <a16:creationId xmlns:a16="http://schemas.microsoft.com/office/drawing/2014/main" id="{D733D6F1-06B6-4DC8-B99E-A305A7BB8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638" y="4211638"/>
              <a:ext cx="3175" cy="1587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0 w 2"/>
                <a:gd name="T5" fmla="*/ 1 h 1"/>
                <a:gd name="T6" fmla="*/ 0 w 2"/>
                <a:gd name="T7" fmla="*/ 1 h 1"/>
                <a:gd name="T8" fmla="*/ 2 w 2"/>
                <a:gd name="T9" fmla="*/ 0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12" name="Freeform 30">
              <a:extLst>
                <a:ext uri="{FF2B5EF4-FFF2-40B4-BE49-F238E27FC236}">
                  <a16:creationId xmlns:a16="http://schemas.microsoft.com/office/drawing/2014/main" id="{1E019E01-24A1-447E-8124-29E54E6EB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0" y="4252913"/>
              <a:ext cx="12700" cy="7937"/>
            </a:xfrm>
            <a:custGeom>
              <a:avLst/>
              <a:gdLst>
                <a:gd name="T0" fmla="*/ 0 w 8"/>
                <a:gd name="T1" fmla="*/ 4 h 5"/>
                <a:gd name="T2" fmla="*/ 1 w 8"/>
                <a:gd name="T3" fmla="*/ 5 h 5"/>
                <a:gd name="T4" fmla="*/ 1 w 8"/>
                <a:gd name="T5" fmla="*/ 5 h 5"/>
                <a:gd name="T6" fmla="*/ 3 w 8"/>
                <a:gd name="T7" fmla="*/ 3 h 5"/>
                <a:gd name="T8" fmla="*/ 8 w 8"/>
                <a:gd name="T9" fmla="*/ 0 h 5"/>
                <a:gd name="T10" fmla="*/ 8 w 8"/>
                <a:gd name="T11" fmla="*/ 0 h 5"/>
                <a:gd name="T12" fmla="*/ 8 w 8"/>
                <a:gd name="T13" fmla="*/ 0 h 5"/>
                <a:gd name="T14" fmla="*/ 3 w 8"/>
                <a:gd name="T15" fmla="*/ 2 h 5"/>
                <a:gd name="T16" fmla="*/ 0 w 8"/>
                <a:gd name="T17" fmla="*/ 4 h 5"/>
                <a:gd name="T18" fmla="*/ 0 w 8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5">
                  <a:moveTo>
                    <a:pt x="0" y="4"/>
                  </a:moveTo>
                  <a:lnTo>
                    <a:pt x="1" y="5"/>
                  </a:lnTo>
                  <a:lnTo>
                    <a:pt x="1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13" name="Freeform 31">
              <a:extLst>
                <a:ext uri="{FF2B5EF4-FFF2-40B4-BE49-F238E27FC236}">
                  <a16:creationId xmlns:a16="http://schemas.microsoft.com/office/drawing/2014/main" id="{32BAFEDD-D52D-41F7-92B4-3DD5C5632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4000500"/>
              <a:ext cx="6350" cy="4762"/>
            </a:xfrm>
            <a:custGeom>
              <a:avLst/>
              <a:gdLst>
                <a:gd name="T0" fmla="*/ 0 w 4"/>
                <a:gd name="T1" fmla="*/ 2 h 3"/>
                <a:gd name="T2" fmla="*/ 0 w 4"/>
                <a:gd name="T3" fmla="*/ 3 h 3"/>
                <a:gd name="T4" fmla="*/ 3 w 4"/>
                <a:gd name="T5" fmla="*/ 2 h 3"/>
                <a:gd name="T6" fmla="*/ 4 w 4"/>
                <a:gd name="T7" fmla="*/ 0 h 3"/>
                <a:gd name="T8" fmla="*/ 0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14" name="Freeform 32">
              <a:extLst>
                <a:ext uri="{FF2B5EF4-FFF2-40B4-BE49-F238E27FC236}">
                  <a16:creationId xmlns:a16="http://schemas.microsoft.com/office/drawing/2014/main" id="{16DF550F-C402-4D3D-A5EC-197EDF617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3288" y="3976688"/>
              <a:ext cx="47625" cy="26987"/>
            </a:xfrm>
            <a:custGeom>
              <a:avLst/>
              <a:gdLst>
                <a:gd name="T0" fmla="*/ 16 w 30"/>
                <a:gd name="T1" fmla="*/ 12 h 17"/>
                <a:gd name="T2" fmla="*/ 16 w 30"/>
                <a:gd name="T3" fmla="*/ 12 h 17"/>
                <a:gd name="T4" fmla="*/ 23 w 30"/>
                <a:gd name="T5" fmla="*/ 5 h 17"/>
                <a:gd name="T6" fmla="*/ 23 w 30"/>
                <a:gd name="T7" fmla="*/ 5 h 17"/>
                <a:gd name="T8" fmla="*/ 30 w 30"/>
                <a:gd name="T9" fmla="*/ 1 h 17"/>
                <a:gd name="T10" fmla="*/ 30 w 30"/>
                <a:gd name="T11" fmla="*/ 1 h 17"/>
                <a:gd name="T12" fmla="*/ 29 w 30"/>
                <a:gd name="T13" fmla="*/ 0 h 17"/>
                <a:gd name="T14" fmla="*/ 29 w 30"/>
                <a:gd name="T15" fmla="*/ 0 h 17"/>
                <a:gd name="T16" fmla="*/ 26 w 30"/>
                <a:gd name="T17" fmla="*/ 2 h 17"/>
                <a:gd name="T18" fmla="*/ 22 w 30"/>
                <a:gd name="T19" fmla="*/ 4 h 17"/>
                <a:gd name="T20" fmla="*/ 22 w 30"/>
                <a:gd name="T21" fmla="*/ 4 h 17"/>
                <a:gd name="T22" fmla="*/ 16 w 30"/>
                <a:gd name="T23" fmla="*/ 11 h 17"/>
                <a:gd name="T24" fmla="*/ 1 w 30"/>
                <a:gd name="T25" fmla="*/ 15 h 17"/>
                <a:gd name="T26" fmla="*/ 0 w 30"/>
                <a:gd name="T27" fmla="*/ 17 h 17"/>
                <a:gd name="T28" fmla="*/ 16 w 30"/>
                <a:gd name="T29" fmla="*/ 12 h 17"/>
                <a:gd name="T30" fmla="*/ 16 w 30"/>
                <a:gd name="T31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17">
                  <a:moveTo>
                    <a:pt x="16" y="12"/>
                  </a:moveTo>
                  <a:lnTo>
                    <a:pt x="16" y="12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6" y="2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16" y="11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16" y="12"/>
                  </a:lnTo>
                  <a:lnTo>
                    <a:pt x="16" y="12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15" name="Freeform 33">
              <a:extLst>
                <a:ext uri="{FF2B5EF4-FFF2-40B4-BE49-F238E27FC236}">
                  <a16:creationId xmlns:a16="http://schemas.microsoft.com/office/drawing/2014/main" id="{35F2C924-C1CE-4D53-99D6-9F6D621EF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9325" y="3975100"/>
              <a:ext cx="1588" cy="317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1 w 1"/>
                <a:gd name="T5" fmla="*/ 0 h 2"/>
                <a:gd name="T6" fmla="*/ 0 w 1"/>
                <a:gd name="T7" fmla="*/ 1 h 2"/>
                <a:gd name="T8" fmla="*/ 0 w 1"/>
                <a:gd name="T9" fmla="*/ 1 h 2"/>
                <a:gd name="T10" fmla="*/ 1 w 1"/>
                <a:gd name="T11" fmla="*/ 2 h 2"/>
                <a:gd name="T12" fmla="*/ 1 w 1"/>
                <a:gd name="T13" fmla="*/ 2 h 2"/>
                <a:gd name="T14" fmla="*/ 1 w 1"/>
                <a:gd name="T15" fmla="*/ 1 h 2"/>
                <a:gd name="T16" fmla="*/ 1 w 1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16" name="Freeform 34">
              <a:extLst>
                <a:ext uri="{FF2B5EF4-FFF2-40B4-BE49-F238E27FC236}">
                  <a16:creationId xmlns:a16="http://schemas.microsoft.com/office/drawing/2014/main" id="{BCDCEB36-AB7E-44B3-91EE-2DEADD37A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3138" y="4179888"/>
              <a:ext cx="1588" cy="1587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1 h 1"/>
                <a:gd name="T14" fmla="*/ 1 w 1"/>
                <a:gd name="T15" fmla="*/ 0 h 1"/>
                <a:gd name="T16" fmla="*/ 1 w 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17" name="Freeform 35">
              <a:extLst>
                <a:ext uri="{FF2B5EF4-FFF2-40B4-BE49-F238E27FC236}">
                  <a16:creationId xmlns:a16="http://schemas.microsoft.com/office/drawing/2014/main" id="{8257277E-0176-4943-97C5-AB6A2DFC5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0825" y="2613025"/>
              <a:ext cx="263525" cy="341312"/>
            </a:xfrm>
            <a:custGeom>
              <a:avLst/>
              <a:gdLst>
                <a:gd name="T0" fmla="*/ 60 w 166"/>
                <a:gd name="T1" fmla="*/ 162 h 215"/>
                <a:gd name="T2" fmla="*/ 77 w 166"/>
                <a:gd name="T3" fmla="*/ 164 h 215"/>
                <a:gd name="T4" fmla="*/ 92 w 166"/>
                <a:gd name="T5" fmla="*/ 165 h 215"/>
                <a:gd name="T6" fmla="*/ 112 w 166"/>
                <a:gd name="T7" fmla="*/ 151 h 215"/>
                <a:gd name="T8" fmla="*/ 117 w 166"/>
                <a:gd name="T9" fmla="*/ 140 h 215"/>
                <a:gd name="T10" fmla="*/ 113 w 166"/>
                <a:gd name="T11" fmla="*/ 123 h 215"/>
                <a:gd name="T12" fmla="*/ 95 w 166"/>
                <a:gd name="T13" fmla="*/ 120 h 215"/>
                <a:gd name="T14" fmla="*/ 115 w 166"/>
                <a:gd name="T15" fmla="*/ 107 h 215"/>
                <a:gd name="T16" fmla="*/ 131 w 166"/>
                <a:gd name="T17" fmla="*/ 88 h 215"/>
                <a:gd name="T18" fmla="*/ 152 w 166"/>
                <a:gd name="T19" fmla="*/ 86 h 215"/>
                <a:gd name="T20" fmla="*/ 166 w 166"/>
                <a:gd name="T21" fmla="*/ 61 h 215"/>
                <a:gd name="T22" fmla="*/ 161 w 166"/>
                <a:gd name="T23" fmla="*/ 53 h 215"/>
                <a:gd name="T24" fmla="*/ 136 w 166"/>
                <a:gd name="T25" fmla="*/ 78 h 215"/>
                <a:gd name="T26" fmla="*/ 131 w 166"/>
                <a:gd name="T27" fmla="*/ 65 h 215"/>
                <a:gd name="T28" fmla="*/ 157 w 166"/>
                <a:gd name="T29" fmla="*/ 44 h 215"/>
                <a:gd name="T30" fmla="*/ 148 w 166"/>
                <a:gd name="T31" fmla="*/ 2 h 215"/>
                <a:gd name="T32" fmla="*/ 135 w 166"/>
                <a:gd name="T33" fmla="*/ 0 h 215"/>
                <a:gd name="T34" fmla="*/ 131 w 166"/>
                <a:gd name="T35" fmla="*/ 15 h 215"/>
                <a:gd name="T36" fmla="*/ 114 w 166"/>
                <a:gd name="T37" fmla="*/ 24 h 215"/>
                <a:gd name="T38" fmla="*/ 67 w 166"/>
                <a:gd name="T39" fmla="*/ 61 h 215"/>
                <a:gd name="T40" fmla="*/ 63 w 166"/>
                <a:gd name="T41" fmla="*/ 75 h 215"/>
                <a:gd name="T42" fmla="*/ 63 w 166"/>
                <a:gd name="T43" fmla="*/ 94 h 215"/>
                <a:gd name="T44" fmla="*/ 58 w 166"/>
                <a:gd name="T45" fmla="*/ 80 h 215"/>
                <a:gd name="T46" fmla="*/ 36 w 166"/>
                <a:gd name="T47" fmla="*/ 77 h 215"/>
                <a:gd name="T48" fmla="*/ 34 w 166"/>
                <a:gd name="T49" fmla="*/ 86 h 215"/>
                <a:gd name="T50" fmla="*/ 22 w 166"/>
                <a:gd name="T51" fmla="*/ 73 h 215"/>
                <a:gd name="T52" fmla="*/ 1 w 166"/>
                <a:gd name="T53" fmla="*/ 103 h 215"/>
                <a:gd name="T54" fmla="*/ 7 w 166"/>
                <a:gd name="T55" fmla="*/ 135 h 215"/>
                <a:gd name="T56" fmla="*/ 27 w 166"/>
                <a:gd name="T57" fmla="*/ 135 h 215"/>
                <a:gd name="T58" fmla="*/ 12 w 166"/>
                <a:gd name="T59" fmla="*/ 147 h 215"/>
                <a:gd name="T60" fmla="*/ 18 w 166"/>
                <a:gd name="T61" fmla="*/ 157 h 215"/>
                <a:gd name="T62" fmla="*/ 33 w 166"/>
                <a:gd name="T63" fmla="*/ 164 h 215"/>
                <a:gd name="T64" fmla="*/ 18 w 166"/>
                <a:gd name="T65" fmla="*/ 190 h 215"/>
                <a:gd name="T66" fmla="*/ 0 w 166"/>
                <a:gd name="T67" fmla="*/ 203 h 215"/>
                <a:gd name="T68" fmla="*/ 20 w 166"/>
                <a:gd name="T69" fmla="*/ 215 h 215"/>
                <a:gd name="T70" fmla="*/ 50 w 166"/>
                <a:gd name="T71" fmla="*/ 202 h 215"/>
                <a:gd name="T72" fmla="*/ 59 w 166"/>
                <a:gd name="T73" fmla="*/ 175 h 215"/>
                <a:gd name="T74" fmla="*/ 60 w 166"/>
                <a:gd name="T75" fmla="*/ 16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6" h="215">
                  <a:moveTo>
                    <a:pt x="60" y="162"/>
                  </a:moveTo>
                  <a:lnTo>
                    <a:pt x="77" y="164"/>
                  </a:lnTo>
                  <a:lnTo>
                    <a:pt x="92" y="165"/>
                  </a:lnTo>
                  <a:lnTo>
                    <a:pt x="112" y="151"/>
                  </a:lnTo>
                  <a:lnTo>
                    <a:pt x="117" y="140"/>
                  </a:lnTo>
                  <a:lnTo>
                    <a:pt x="113" y="123"/>
                  </a:lnTo>
                  <a:lnTo>
                    <a:pt x="95" y="120"/>
                  </a:lnTo>
                  <a:lnTo>
                    <a:pt x="115" y="107"/>
                  </a:lnTo>
                  <a:lnTo>
                    <a:pt x="131" y="88"/>
                  </a:lnTo>
                  <a:lnTo>
                    <a:pt x="152" y="86"/>
                  </a:lnTo>
                  <a:lnTo>
                    <a:pt x="166" y="61"/>
                  </a:lnTo>
                  <a:lnTo>
                    <a:pt x="161" y="53"/>
                  </a:lnTo>
                  <a:lnTo>
                    <a:pt x="136" y="78"/>
                  </a:lnTo>
                  <a:lnTo>
                    <a:pt x="131" y="65"/>
                  </a:lnTo>
                  <a:lnTo>
                    <a:pt x="157" y="44"/>
                  </a:lnTo>
                  <a:lnTo>
                    <a:pt x="148" y="2"/>
                  </a:lnTo>
                  <a:lnTo>
                    <a:pt x="135" y="0"/>
                  </a:lnTo>
                  <a:lnTo>
                    <a:pt x="131" y="15"/>
                  </a:lnTo>
                  <a:lnTo>
                    <a:pt x="114" y="24"/>
                  </a:lnTo>
                  <a:lnTo>
                    <a:pt x="67" y="61"/>
                  </a:lnTo>
                  <a:lnTo>
                    <a:pt x="63" y="75"/>
                  </a:lnTo>
                  <a:lnTo>
                    <a:pt x="63" y="94"/>
                  </a:lnTo>
                  <a:lnTo>
                    <a:pt x="58" y="80"/>
                  </a:lnTo>
                  <a:lnTo>
                    <a:pt x="36" y="77"/>
                  </a:lnTo>
                  <a:lnTo>
                    <a:pt x="34" y="86"/>
                  </a:lnTo>
                  <a:lnTo>
                    <a:pt x="22" y="73"/>
                  </a:lnTo>
                  <a:lnTo>
                    <a:pt x="1" y="103"/>
                  </a:lnTo>
                  <a:lnTo>
                    <a:pt x="7" y="135"/>
                  </a:lnTo>
                  <a:lnTo>
                    <a:pt x="27" y="135"/>
                  </a:lnTo>
                  <a:lnTo>
                    <a:pt x="12" y="147"/>
                  </a:lnTo>
                  <a:lnTo>
                    <a:pt x="18" y="157"/>
                  </a:lnTo>
                  <a:lnTo>
                    <a:pt x="33" y="164"/>
                  </a:lnTo>
                  <a:lnTo>
                    <a:pt x="18" y="190"/>
                  </a:lnTo>
                  <a:lnTo>
                    <a:pt x="0" y="203"/>
                  </a:lnTo>
                  <a:lnTo>
                    <a:pt x="20" y="215"/>
                  </a:lnTo>
                  <a:lnTo>
                    <a:pt x="50" y="202"/>
                  </a:lnTo>
                  <a:lnTo>
                    <a:pt x="59" y="175"/>
                  </a:lnTo>
                  <a:lnTo>
                    <a:pt x="60" y="162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18" name="Freeform 36">
              <a:extLst>
                <a:ext uri="{FF2B5EF4-FFF2-40B4-BE49-F238E27FC236}">
                  <a16:creationId xmlns:a16="http://schemas.microsoft.com/office/drawing/2014/main" id="{BAF41616-669F-4193-A2CE-D0A3CBE5A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500" y="3094038"/>
              <a:ext cx="55563" cy="38100"/>
            </a:xfrm>
            <a:custGeom>
              <a:avLst/>
              <a:gdLst>
                <a:gd name="T0" fmla="*/ 2 w 35"/>
                <a:gd name="T1" fmla="*/ 1 h 24"/>
                <a:gd name="T2" fmla="*/ 0 w 35"/>
                <a:gd name="T3" fmla="*/ 14 h 24"/>
                <a:gd name="T4" fmla="*/ 13 w 35"/>
                <a:gd name="T5" fmla="*/ 21 h 24"/>
                <a:gd name="T6" fmla="*/ 27 w 35"/>
                <a:gd name="T7" fmla="*/ 24 h 24"/>
                <a:gd name="T8" fmla="*/ 35 w 35"/>
                <a:gd name="T9" fmla="*/ 8 h 24"/>
                <a:gd name="T10" fmla="*/ 16 w 35"/>
                <a:gd name="T11" fmla="*/ 0 h 24"/>
                <a:gd name="T12" fmla="*/ 2 w 35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24">
                  <a:moveTo>
                    <a:pt x="2" y="1"/>
                  </a:moveTo>
                  <a:lnTo>
                    <a:pt x="0" y="14"/>
                  </a:lnTo>
                  <a:lnTo>
                    <a:pt x="13" y="21"/>
                  </a:lnTo>
                  <a:lnTo>
                    <a:pt x="27" y="24"/>
                  </a:lnTo>
                  <a:lnTo>
                    <a:pt x="35" y="8"/>
                  </a:lnTo>
                  <a:lnTo>
                    <a:pt x="16" y="0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19" name="Freeform 37">
              <a:extLst>
                <a:ext uri="{FF2B5EF4-FFF2-40B4-BE49-F238E27FC236}">
                  <a16:creationId xmlns:a16="http://schemas.microsoft.com/office/drawing/2014/main" id="{09219891-46C7-406B-A65A-4E6307787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925" y="3141663"/>
              <a:ext cx="74613" cy="157162"/>
            </a:xfrm>
            <a:custGeom>
              <a:avLst/>
              <a:gdLst>
                <a:gd name="T0" fmla="*/ 2 w 47"/>
                <a:gd name="T1" fmla="*/ 3 h 99"/>
                <a:gd name="T2" fmla="*/ 0 w 47"/>
                <a:gd name="T3" fmla="*/ 37 h 99"/>
                <a:gd name="T4" fmla="*/ 4 w 47"/>
                <a:gd name="T5" fmla="*/ 68 h 99"/>
                <a:gd name="T6" fmla="*/ 12 w 47"/>
                <a:gd name="T7" fmla="*/ 85 h 99"/>
                <a:gd name="T8" fmla="*/ 28 w 47"/>
                <a:gd name="T9" fmla="*/ 99 h 99"/>
                <a:gd name="T10" fmla="*/ 37 w 47"/>
                <a:gd name="T11" fmla="*/ 76 h 99"/>
                <a:gd name="T12" fmla="*/ 24 w 47"/>
                <a:gd name="T13" fmla="*/ 40 h 99"/>
                <a:gd name="T14" fmla="*/ 41 w 47"/>
                <a:gd name="T15" fmla="*/ 31 h 99"/>
                <a:gd name="T16" fmla="*/ 47 w 47"/>
                <a:gd name="T17" fmla="*/ 15 h 99"/>
                <a:gd name="T18" fmla="*/ 24 w 47"/>
                <a:gd name="T19" fmla="*/ 0 h 99"/>
                <a:gd name="T20" fmla="*/ 2 w 47"/>
                <a:gd name="T21" fmla="*/ 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99">
                  <a:moveTo>
                    <a:pt x="2" y="3"/>
                  </a:moveTo>
                  <a:lnTo>
                    <a:pt x="0" y="37"/>
                  </a:lnTo>
                  <a:lnTo>
                    <a:pt x="4" y="68"/>
                  </a:lnTo>
                  <a:lnTo>
                    <a:pt x="12" y="85"/>
                  </a:lnTo>
                  <a:lnTo>
                    <a:pt x="28" y="99"/>
                  </a:lnTo>
                  <a:lnTo>
                    <a:pt x="37" y="76"/>
                  </a:lnTo>
                  <a:lnTo>
                    <a:pt x="24" y="40"/>
                  </a:lnTo>
                  <a:lnTo>
                    <a:pt x="41" y="31"/>
                  </a:lnTo>
                  <a:lnTo>
                    <a:pt x="47" y="15"/>
                  </a:lnTo>
                  <a:lnTo>
                    <a:pt x="24" y="0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20" name="Freeform 38">
              <a:extLst>
                <a:ext uri="{FF2B5EF4-FFF2-40B4-BE49-F238E27FC236}">
                  <a16:creationId xmlns:a16="http://schemas.microsoft.com/office/drawing/2014/main" id="{D2E94D81-B1D7-4F7F-AB84-D72E667BB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700" y="3006725"/>
              <a:ext cx="111125" cy="85725"/>
            </a:xfrm>
            <a:custGeom>
              <a:avLst/>
              <a:gdLst>
                <a:gd name="T0" fmla="*/ 70 w 70"/>
                <a:gd name="T1" fmla="*/ 2 h 54"/>
                <a:gd name="T2" fmla="*/ 42 w 70"/>
                <a:gd name="T3" fmla="*/ 0 h 54"/>
                <a:gd name="T4" fmla="*/ 0 w 70"/>
                <a:gd name="T5" fmla="*/ 6 h 54"/>
                <a:gd name="T6" fmla="*/ 10 w 70"/>
                <a:gd name="T7" fmla="*/ 22 h 54"/>
                <a:gd name="T8" fmla="*/ 41 w 70"/>
                <a:gd name="T9" fmla="*/ 27 h 54"/>
                <a:gd name="T10" fmla="*/ 43 w 70"/>
                <a:gd name="T11" fmla="*/ 42 h 54"/>
                <a:gd name="T12" fmla="*/ 69 w 70"/>
                <a:gd name="T13" fmla="*/ 54 h 54"/>
                <a:gd name="T14" fmla="*/ 67 w 70"/>
                <a:gd name="T15" fmla="*/ 32 h 54"/>
                <a:gd name="T16" fmla="*/ 62 w 70"/>
                <a:gd name="T17" fmla="*/ 32 h 54"/>
                <a:gd name="T18" fmla="*/ 58 w 70"/>
                <a:gd name="T19" fmla="*/ 18 h 54"/>
                <a:gd name="T20" fmla="*/ 67 w 70"/>
                <a:gd name="T21" fmla="*/ 20 h 54"/>
                <a:gd name="T22" fmla="*/ 70 w 70"/>
                <a:gd name="T2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54">
                  <a:moveTo>
                    <a:pt x="70" y="2"/>
                  </a:moveTo>
                  <a:lnTo>
                    <a:pt x="42" y="0"/>
                  </a:lnTo>
                  <a:lnTo>
                    <a:pt x="0" y="6"/>
                  </a:lnTo>
                  <a:lnTo>
                    <a:pt x="10" y="22"/>
                  </a:lnTo>
                  <a:lnTo>
                    <a:pt x="41" y="27"/>
                  </a:lnTo>
                  <a:lnTo>
                    <a:pt x="43" y="42"/>
                  </a:lnTo>
                  <a:lnTo>
                    <a:pt x="69" y="54"/>
                  </a:lnTo>
                  <a:lnTo>
                    <a:pt x="67" y="32"/>
                  </a:lnTo>
                  <a:lnTo>
                    <a:pt x="62" y="32"/>
                  </a:lnTo>
                  <a:lnTo>
                    <a:pt x="58" y="18"/>
                  </a:lnTo>
                  <a:lnTo>
                    <a:pt x="67" y="20"/>
                  </a:lnTo>
                  <a:lnTo>
                    <a:pt x="70" y="2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21" name="Freeform 39">
              <a:extLst>
                <a:ext uri="{FF2B5EF4-FFF2-40B4-BE49-F238E27FC236}">
                  <a16:creationId xmlns:a16="http://schemas.microsoft.com/office/drawing/2014/main" id="{DFD5411D-8B6D-4B6A-96E4-120873A4E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9863" y="3309938"/>
              <a:ext cx="28575" cy="50800"/>
            </a:xfrm>
            <a:custGeom>
              <a:avLst/>
              <a:gdLst>
                <a:gd name="T0" fmla="*/ 0 w 18"/>
                <a:gd name="T1" fmla="*/ 32 h 32"/>
                <a:gd name="T2" fmla="*/ 18 w 18"/>
                <a:gd name="T3" fmla="*/ 9 h 32"/>
                <a:gd name="T4" fmla="*/ 5 w 18"/>
                <a:gd name="T5" fmla="*/ 0 h 32"/>
                <a:gd name="T6" fmla="*/ 0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0" y="32"/>
                  </a:moveTo>
                  <a:lnTo>
                    <a:pt x="18" y="9"/>
                  </a:lnTo>
                  <a:lnTo>
                    <a:pt x="5" y="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22" name="Freeform 40">
              <a:extLst>
                <a:ext uri="{FF2B5EF4-FFF2-40B4-BE49-F238E27FC236}">
                  <a16:creationId xmlns:a16="http://schemas.microsoft.com/office/drawing/2014/main" id="{8E5926AD-36F5-4CA3-8308-07635B818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663" y="3932238"/>
              <a:ext cx="74613" cy="114300"/>
            </a:xfrm>
            <a:custGeom>
              <a:avLst/>
              <a:gdLst>
                <a:gd name="T0" fmla="*/ 40 w 47"/>
                <a:gd name="T1" fmla="*/ 66 h 72"/>
                <a:gd name="T2" fmla="*/ 47 w 47"/>
                <a:gd name="T3" fmla="*/ 45 h 72"/>
                <a:gd name="T4" fmla="*/ 36 w 47"/>
                <a:gd name="T5" fmla="*/ 16 h 72"/>
                <a:gd name="T6" fmla="*/ 29 w 47"/>
                <a:gd name="T7" fmla="*/ 0 h 72"/>
                <a:gd name="T8" fmla="*/ 15 w 47"/>
                <a:gd name="T9" fmla="*/ 0 h 72"/>
                <a:gd name="T10" fmla="*/ 4 w 47"/>
                <a:gd name="T11" fmla="*/ 16 h 72"/>
                <a:gd name="T12" fmla="*/ 0 w 47"/>
                <a:gd name="T13" fmla="*/ 37 h 72"/>
                <a:gd name="T14" fmla="*/ 8 w 47"/>
                <a:gd name="T15" fmla="*/ 60 h 72"/>
                <a:gd name="T16" fmla="*/ 31 w 47"/>
                <a:gd name="T17" fmla="*/ 72 h 72"/>
                <a:gd name="T18" fmla="*/ 40 w 47"/>
                <a:gd name="T19" fmla="*/ 6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72">
                  <a:moveTo>
                    <a:pt x="40" y="66"/>
                  </a:moveTo>
                  <a:lnTo>
                    <a:pt x="47" y="45"/>
                  </a:lnTo>
                  <a:lnTo>
                    <a:pt x="36" y="16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4" y="16"/>
                  </a:lnTo>
                  <a:lnTo>
                    <a:pt x="0" y="37"/>
                  </a:lnTo>
                  <a:lnTo>
                    <a:pt x="8" y="60"/>
                  </a:lnTo>
                  <a:lnTo>
                    <a:pt x="31" y="72"/>
                  </a:lnTo>
                  <a:lnTo>
                    <a:pt x="40" y="66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23" name="Freeform 41">
              <a:extLst>
                <a:ext uri="{FF2B5EF4-FFF2-40B4-BE49-F238E27FC236}">
                  <a16:creationId xmlns:a16="http://schemas.microsoft.com/office/drawing/2014/main" id="{69C5B2FE-CA4B-4901-BC26-D28ED51A5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3827463"/>
              <a:ext cx="131763" cy="157162"/>
            </a:xfrm>
            <a:custGeom>
              <a:avLst/>
              <a:gdLst>
                <a:gd name="T0" fmla="*/ 74 w 83"/>
                <a:gd name="T1" fmla="*/ 20 h 99"/>
                <a:gd name="T2" fmla="*/ 58 w 83"/>
                <a:gd name="T3" fmla="*/ 0 h 99"/>
                <a:gd name="T4" fmla="*/ 42 w 83"/>
                <a:gd name="T5" fmla="*/ 15 h 99"/>
                <a:gd name="T6" fmla="*/ 31 w 83"/>
                <a:gd name="T7" fmla="*/ 29 h 99"/>
                <a:gd name="T8" fmla="*/ 16 w 83"/>
                <a:gd name="T9" fmla="*/ 19 h 99"/>
                <a:gd name="T10" fmla="*/ 0 w 83"/>
                <a:gd name="T11" fmla="*/ 54 h 99"/>
                <a:gd name="T12" fmla="*/ 2 w 83"/>
                <a:gd name="T13" fmla="*/ 77 h 99"/>
                <a:gd name="T14" fmla="*/ 9 w 83"/>
                <a:gd name="T15" fmla="*/ 66 h 99"/>
                <a:gd name="T16" fmla="*/ 24 w 83"/>
                <a:gd name="T17" fmla="*/ 49 h 99"/>
                <a:gd name="T18" fmla="*/ 41 w 83"/>
                <a:gd name="T19" fmla="*/ 49 h 99"/>
                <a:gd name="T20" fmla="*/ 30 w 83"/>
                <a:gd name="T21" fmla="*/ 78 h 99"/>
                <a:gd name="T22" fmla="*/ 34 w 83"/>
                <a:gd name="T23" fmla="*/ 94 h 99"/>
                <a:gd name="T24" fmla="*/ 52 w 83"/>
                <a:gd name="T25" fmla="*/ 99 h 99"/>
                <a:gd name="T26" fmla="*/ 61 w 83"/>
                <a:gd name="T27" fmla="*/ 83 h 99"/>
                <a:gd name="T28" fmla="*/ 83 w 83"/>
                <a:gd name="T29" fmla="*/ 67 h 99"/>
                <a:gd name="T30" fmla="*/ 74 w 83"/>
                <a:gd name="T31" fmla="*/ 41 h 99"/>
                <a:gd name="T32" fmla="*/ 74 w 83"/>
                <a:gd name="T33" fmla="*/ 2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99">
                  <a:moveTo>
                    <a:pt x="74" y="20"/>
                  </a:moveTo>
                  <a:lnTo>
                    <a:pt x="58" y="0"/>
                  </a:lnTo>
                  <a:lnTo>
                    <a:pt x="42" y="15"/>
                  </a:lnTo>
                  <a:lnTo>
                    <a:pt x="31" y="29"/>
                  </a:lnTo>
                  <a:lnTo>
                    <a:pt x="16" y="19"/>
                  </a:lnTo>
                  <a:lnTo>
                    <a:pt x="0" y="54"/>
                  </a:lnTo>
                  <a:lnTo>
                    <a:pt x="2" y="77"/>
                  </a:lnTo>
                  <a:lnTo>
                    <a:pt x="9" y="66"/>
                  </a:lnTo>
                  <a:lnTo>
                    <a:pt x="24" y="49"/>
                  </a:lnTo>
                  <a:lnTo>
                    <a:pt x="41" y="49"/>
                  </a:lnTo>
                  <a:lnTo>
                    <a:pt x="30" y="78"/>
                  </a:lnTo>
                  <a:lnTo>
                    <a:pt x="34" y="94"/>
                  </a:lnTo>
                  <a:lnTo>
                    <a:pt x="52" y="99"/>
                  </a:lnTo>
                  <a:lnTo>
                    <a:pt x="61" y="83"/>
                  </a:lnTo>
                  <a:lnTo>
                    <a:pt x="83" y="67"/>
                  </a:lnTo>
                  <a:lnTo>
                    <a:pt x="74" y="41"/>
                  </a:lnTo>
                  <a:lnTo>
                    <a:pt x="74" y="20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24" name="Freeform 42">
              <a:extLst>
                <a:ext uri="{FF2B5EF4-FFF2-40B4-BE49-F238E27FC236}">
                  <a16:creationId xmlns:a16="http://schemas.microsoft.com/office/drawing/2014/main" id="{375DEE34-29B5-48AE-AE3E-2A7F68351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0225" y="3729038"/>
              <a:ext cx="106363" cy="149225"/>
            </a:xfrm>
            <a:custGeom>
              <a:avLst/>
              <a:gdLst>
                <a:gd name="T0" fmla="*/ 46 w 67"/>
                <a:gd name="T1" fmla="*/ 45 h 94"/>
                <a:gd name="T2" fmla="*/ 67 w 67"/>
                <a:gd name="T3" fmla="*/ 12 h 94"/>
                <a:gd name="T4" fmla="*/ 65 w 67"/>
                <a:gd name="T5" fmla="*/ 0 h 94"/>
                <a:gd name="T6" fmla="*/ 44 w 67"/>
                <a:gd name="T7" fmla="*/ 17 h 94"/>
                <a:gd name="T8" fmla="*/ 21 w 67"/>
                <a:gd name="T9" fmla="*/ 45 h 94"/>
                <a:gd name="T10" fmla="*/ 30 w 67"/>
                <a:gd name="T11" fmla="*/ 47 h 94"/>
                <a:gd name="T12" fmla="*/ 0 w 67"/>
                <a:gd name="T13" fmla="*/ 68 h 94"/>
                <a:gd name="T14" fmla="*/ 10 w 67"/>
                <a:gd name="T15" fmla="*/ 83 h 94"/>
                <a:gd name="T16" fmla="*/ 9 w 67"/>
                <a:gd name="T17" fmla="*/ 87 h 94"/>
                <a:gd name="T18" fmla="*/ 22 w 67"/>
                <a:gd name="T19" fmla="*/ 94 h 94"/>
                <a:gd name="T20" fmla="*/ 43 w 67"/>
                <a:gd name="T21" fmla="*/ 70 h 94"/>
                <a:gd name="T22" fmla="*/ 46 w 67"/>
                <a:gd name="T23" fmla="*/ 4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94">
                  <a:moveTo>
                    <a:pt x="46" y="45"/>
                  </a:moveTo>
                  <a:lnTo>
                    <a:pt x="67" y="12"/>
                  </a:lnTo>
                  <a:lnTo>
                    <a:pt x="65" y="0"/>
                  </a:lnTo>
                  <a:lnTo>
                    <a:pt x="44" y="17"/>
                  </a:lnTo>
                  <a:lnTo>
                    <a:pt x="21" y="45"/>
                  </a:lnTo>
                  <a:lnTo>
                    <a:pt x="30" y="47"/>
                  </a:lnTo>
                  <a:lnTo>
                    <a:pt x="0" y="68"/>
                  </a:lnTo>
                  <a:lnTo>
                    <a:pt x="10" y="83"/>
                  </a:lnTo>
                  <a:lnTo>
                    <a:pt x="9" y="87"/>
                  </a:lnTo>
                  <a:lnTo>
                    <a:pt x="22" y="94"/>
                  </a:lnTo>
                  <a:lnTo>
                    <a:pt x="43" y="70"/>
                  </a:lnTo>
                  <a:lnTo>
                    <a:pt x="46" y="45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25" name="Freeform 43">
              <a:extLst>
                <a:ext uri="{FF2B5EF4-FFF2-40B4-BE49-F238E27FC236}">
                  <a16:creationId xmlns:a16="http://schemas.microsoft.com/office/drawing/2014/main" id="{7793E58F-2237-4203-89DB-0A7A7115F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5938" y="3743325"/>
              <a:ext cx="36513" cy="41275"/>
            </a:xfrm>
            <a:custGeom>
              <a:avLst/>
              <a:gdLst>
                <a:gd name="T0" fmla="*/ 0 w 23"/>
                <a:gd name="T1" fmla="*/ 26 h 26"/>
                <a:gd name="T2" fmla="*/ 19 w 23"/>
                <a:gd name="T3" fmla="*/ 14 h 26"/>
                <a:gd name="T4" fmla="*/ 23 w 23"/>
                <a:gd name="T5" fmla="*/ 0 h 26"/>
                <a:gd name="T6" fmla="*/ 5 w 23"/>
                <a:gd name="T7" fmla="*/ 11 h 26"/>
                <a:gd name="T8" fmla="*/ 0 w 23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0" y="26"/>
                  </a:moveTo>
                  <a:lnTo>
                    <a:pt x="19" y="14"/>
                  </a:lnTo>
                  <a:lnTo>
                    <a:pt x="23" y="0"/>
                  </a:lnTo>
                  <a:lnTo>
                    <a:pt x="5" y="11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26" name="Freeform 44">
              <a:extLst>
                <a:ext uri="{FF2B5EF4-FFF2-40B4-BE49-F238E27FC236}">
                  <a16:creationId xmlns:a16="http://schemas.microsoft.com/office/drawing/2014/main" id="{E9B7C7C6-4B9A-4B31-BDBA-6AB6E2057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1488" y="3484563"/>
              <a:ext cx="169863" cy="192087"/>
            </a:xfrm>
            <a:custGeom>
              <a:avLst/>
              <a:gdLst>
                <a:gd name="T0" fmla="*/ 58 w 107"/>
                <a:gd name="T1" fmla="*/ 42 h 121"/>
                <a:gd name="T2" fmla="*/ 32 w 107"/>
                <a:gd name="T3" fmla="*/ 0 h 121"/>
                <a:gd name="T4" fmla="*/ 16 w 107"/>
                <a:gd name="T5" fmla="*/ 6 h 121"/>
                <a:gd name="T6" fmla="*/ 21 w 107"/>
                <a:gd name="T7" fmla="*/ 20 h 121"/>
                <a:gd name="T8" fmla="*/ 1 w 107"/>
                <a:gd name="T9" fmla="*/ 16 h 121"/>
                <a:gd name="T10" fmla="*/ 7 w 107"/>
                <a:gd name="T11" fmla="*/ 37 h 121"/>
                <a:gd name="T12" fmla="*/ 30 w 107"/>
                <a:gd name="T13" fmla="*/ 49 h 121"/>
                <a:gd name="T14" fmla="*/ 55 w 107"/>
                <a:gd name="T15" fmla="*/ 47 h 121"/>
                <a:gd name="T16" fmla="*/ 46 w 107"/>
                <a:gd name="T17" fmla="*/ 65 h 121"/>
                <a:gd name="T18" fmla="*/ 31 w 107"/>
                <a:gd name="T19" fmla="*/ 67 h 121"/>
                <a:gd name="T20" fmla="*/ 25 w 107"/>
                <a:gd name="T21" fmla="*/ 79 h 121"/>
                <a:gd name="T22" fmla="*/ 46 w 107"/>
                <a:gd name="T23" fmla="*/ 82 h 121"/>
                <a:gd name="T24" fmla="*/ 46 w 107"/>
                <a:gd name="T25" fmla="*/ 91 h 121"/>
                <a:gd name="T26" fmla="*/ 20 w 107"/>
                <a:gd name="T27" fmla="*/ 89 h 121"/>
                <a:gd name="T28" fmla="*/ 0 w 107"/>
                <a:gd name="T29" fmla="*/ 107 h 121"/>
                <a:gd name="T30" fmla="*/ 13 w 107"/>
                <a:gd name="T31" fmla="*/ 121 h 121"/>
                <a:gd name="T32" fmla="*/ 36 w 107"/>
                <a:gd name="T33" fmla="*/ 121 h 121"/>
                <a:gd name="T34" fmla="*/ 50 w 107"/>
                <a:gd name="T35" fmla="*/ 112 h 121"/>
                <a:gd name="T36" fmla="*/ 75 w 107"/>
                <a:gd name="T37" fmla="*/ 103 h 121"/>
                <a:gd name="T38" fmla="*/ 79 w 107"/>
                <a:gd name="T39" fmla="*/ 114 h 121"/>
                <a:gd name="T40" fmla="*/ 107 w 107"/>
                <a:gd name="T41" fmla="*/ 90 h 121"/>
                <a:gd name="T42" fmla="*/ 82 w 107"/>
                <a:gd name="T43" fmla="*/ 74 h 121"/>
                <a:gd name="T44" fmla="*/ 88 w 107"/>
                <a:gd name="T45" fmla="*/ 54 h 121"/>
                <a:gd name="T46" fmla="*/ 58 w 107"/>
                <a:gd name="T47" fmla="*/ 4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7" h="121">
                  <a:moveTo>
                    <a:pt x="58" y="42"/>
                  </a:moveTo>
                  <a:lnTo>
                    <a:pt x="32" y="0"/>
                  </a:lnTo>
                  <a:lnTo>
                    <a:pt x="16" y="6"/>
                  </a:lnTo>
                  <a:lnTo>
                    <a:pt x="21" y="20"/>
                  </a:lnTo>
                  <a:lnTo>
                    <a:pt x="1" y="16"/>
                  </a:lnTo>
                  <a:lnTo>
                    <a:pt x="7" y="37"/>
                  </a:lnTo>
                  <a:lnTo>
                    <a:pt x="30" y="49"/>
                  </a:lnTo>
                  <a:lnTo>
                    <a:pt x="55" y="47"/>
                  </a:lnTo>
                  <a:lnTo>
                    <a:pt x="46" y="65"/>
                  </a:lnTo>
                  <a:lnTo>
                    <a:pt x="31" y="67"/>
                  </a:lnTo>
                  <a:lnTo>
                    <a:pt x="25" y="79"/>
                  </a:lnTo>
                  <a:lnTo>
                    <a:pt x="46" y="82"/>
                  </a:lnTo>
                  <a:lnTo>
                    <a:pt x="46" y="91"/>
                  </a:lnTo>
                  <a:lnTo>
                    <a:pt x="20" y="89"/>
                  </a:lnTo>
                  <a:lnTo>
                    <a:pt x="0" y="107"/>
                  </a:lnTo>
                  <a:lnTo>
                    <a:pt x="13" y="121"/>
                  </a:lnTo>
                  <a:lnTo>
                    <a:pt x="36" y="121"/>
                  </a:lnTo>
                  <a:lnTo>
                    <a:pt x="50" y="112"/>
                  </a:lnTo>
                  <a:lnTo>
                    <a:pt x="75" y="103"/>
                  </a:lnTo>
                  <a:lnTo>
                    <a:pt x="79" y="114"/>
                  </a:lnTo>
                  <a:lnTo>
                    <a:pt x="107" y="90"/>
                  </a:lnTo>
                  <a:lnTo>
                    <a:pt x="82" y="74"/>
                  </a:lnTo>
                  <a:lnTo>
                    <a:pt x="88" y="54"/>
                  </a:lnTo>
                  <a:lnTo>
                    <a:pt x="58" y="42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27" name="Freeform 45">
              <a:extLst>
                <a:ext uri="{FF2B5EF4-FFF2-40B4-BE49-F238E27FC236}">
                  <a16:creationId xmlns:a16="http://schemas.microsoft.com/office/drawing/2014/main" id="{F6A3B6FF-33C9-4A09-9C1F-F17838C2C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238" y="3475038"/>
              <a:ext cx="57150" cy="42862"/>
            </a:xfrm>
            <a:custGeom>
              <a:avLst/>
              <a:gdLst>
                <a:gd name="T0" fmla="*/ 26 w 36"/>
                <a:gd name="T1" fmla="*/ 0 h 27"/>
                <a:gd name="T2" fmla="*/ 8 w 36"/>
                <a:gd name="T3" fmla="*/ 12 h 27"/>
                <a:gd name="T4" fmla="*/ 0 w 36"/>
                <a:gd name="T5" fmla="*/ 27 h 27"/>
                <a:gd name="T6" fmla="*/ 19 w 36"/>
                <a:gd name="T7" fmla="*/ 23 h 27"/>
                <a:gd name="T8" fmla="*/ 36 w 36"/>
                <a:gd name="T9" fmla="*/ 1 h 27"/>
                <a:gd name="T10" fmla="*/ 26 w 36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7">
                  <a:moveTo>
                    <a:pt x="26" y="0"/>
                  </a:moveTo>
                  <a:lnTo>
                    <a:pt x="8" y="12"/>
                  </a:lnTo>
                  <a:lnTo>
                    <a:pt x="0" y="27"/>
                  </a:lnTo>
                  <a:lnTo>
                    <a:pt x="19" y="23"/>
                  </a:lnTo>
                  <a:lnTo>
                    <a:pt x="36" y="1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28" name="Freeform 46">
              <a:extLst>
                <a:ext uri="{FF2B5EF4-FFF2-40B4-BE49-F238E27FC236}">
                  <a16:creationId xmlns:a16="http://schemas.microsoft.com/office/drawing/2014/main" id="{05341A0F-3579-47B5-B489-8119552A3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4963" y="3538538"/>
              <a:ext cx="38100" cy="33337"/>
            </a:xfrm>
            <a:custGeom>
              <a:avLst/>
              <a:gdLst>
                <a:gd name="T0" fmla="*/ 0 w 24"/>
                <a:gd name="T1" fmla="*/ 16 h 21"/>
                <a:gd name="T2" fmla="*/ 10 w 24"/>
                <a:gd name="T3" fmla="*/ 21 h 21"/>
                <a:gd name="T4" fmla="*/ 17 w 24"/>
                <a:gd name="T5" fmla="*/ 12 h 21"/>
                <a:gd name="T6" fmla="*/ 24 w 24"/>
                <a:gd name="T7" fmla="*/ 0 h 21"/>
                <a:gd name="T8" fmla="*/ 11 w 24"/>
                <a:gd name="T9" fmla="*/ 2 h 21"/>
                <a:gd name="T10" fmla="*/ 0 w 24"/>
                <a:gd name="T1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1">
                  <a:moveTo>
                    <a:pt x="0" y="16"/>
                  </a:moveTo>
                  <a:lnTo>
                    <a:pt x="10" y="21"/>
                  </a:lnTo>
                  <a:lnTo>
                    <a:pt x="17" y="12"/>
                  </a:lnTo>
                  <a:lnTo>
                    <a:pt x="24" y="0"/>
                  </a:lnTo>
                  <a:lnTo>
                    <a:pt x="11" y="2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29" name="Freeform 47">
              <a:extLst>
                <a:ext uri="{FF2B5EF4-FFF2-40B4-BE49-F238E27FC236}">
                  <a16:creationId xmlns:a16="http://schemas.microsoft.com/office/drawing/2014/main" id="{4E38E48E-8FEF-4DA9-A83E-DFEA4757F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4975" y="3306763"/>
              <a:ext cx="47625" cy="49212"/>
            </a:xfrm>
            <a:custGeom>
              <a:avLst/>
              <a:gdLst>
                <a:gd name="T0" fmla="*/ 30 w 30"/>
                <a:gd name="T1" fmla="*/ 13 h 31"/>
                <a:gd name="T2" fmla="*/ 19 w 30"/>
                <a:gd name="T3" fmla="*/ 0 h 31"/>
                <a:gd name="T4" fmla="*/ 0 w 30"/>
                <a:gd name="T5" fmla="*/ 4 h 31"/>
                <a:gd name="T6" fmla="*/ 2 w 30"/>
                <a:gd name="T7" fmla="*/ 20 h 31"/>
                <a:gd name="T8" fmla="*/ 18 w 30"/>
                <a:gd name="T9" fmla="*/ 31 h 31"/>
                <a:gd name="T10" fmla="*/ 30 w 30"/>
                <a:gd name="T11" fmla="*/ 23 h 31"/>
                <a:gd name="T12" fmla="*/ 30 w 30"/>
                <a:gd name="T13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1">
                  <a:moveTo>
                    <a:pt x="30" y="13"/>
                  </a:moveTo>
                  <a:lnTo>
                    <a:pt x="19" y="0"/>
                  </a:lnTo>
                  <a:lnTo>
                    <a:pt x="0" y="4"/>
                  </a:lnTo>
                  <a:lnTo>
                    <a:pt x="2" y="20"/>
                  </a:lnTo>
                  <a:lnTo>
                    <a:pt x="18" y="31"/>
                  </a:lnTo>
                  <a:lnTo>
                    <a:pt x="30" y="23"/>
                  </a:lnTo>
                  <a:lnTo>
                    <a:pt x="30" y="13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30" name="Freeform 48">
              <a:extLst>
                <a:ext uri="{FF2B5EF4-FFF2-40B4-BE49-F238E27FC236}">
                  <a16:creationId xmlns:a16="http://schemas.microsoft.com/office/drawing/2014/main" id="{2D3AB850-67E4-407F-9CC0-E1EF46EF7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188" y="3360738"/>
              <a:ext cx="15875" cy="19050"/>
            </a:xfrm>
            <a:custGeom>
              <a:avLst/>
              <a:gdLst>
                <a:gd name="T0" fmla="*/ 0 w 10"/>
                <a:gd name="T1" fmla="*/ 7 h 12"/>
                <a:gd name="T2" fmla="*/ 10 w 10"/>
                <a:gd name="T3" fmla="*/ 12 h 12"/>
                <a:gd name="T4" fmla="*/ 9 w 10"/>
                <a:gd name="T5" fmla="*/ 0 h 12"/>
                <a:gd name="T6" fmla="*/ 0 w 10"/>
                <a:gd name="T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2">
                  <a:moveTo>
                    <a:pt x="0" y="7"/>
                  </a:moveTo>
                  <a:lnTo>
                    <a:pt x="10" y="12"/>
                  </a:lnTo>
                  <a:lnTo>
                    <a:pt x="9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31" name="Freeform 49">
              <a:extLst>
                <a:ext uri="{FF2B5EF4-FFF2-40B4-BE49-F238E27FC236}">
                  <a16:creationId xmlns:a16="http://schemas.microsoft.com/office/drawing/2014/main" id="{4BFA9EDF-BE61-427F-87D3-4D7B2E91D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6550" y="2990850"/>
              <a:ext cx="287338" cy="341312"/>
            </a:xfrm>
            <a:custGeom>
              <a:avLst/>
              <a:gdLst>
                <a:gd name="T0" fmla="*/ 107 w 181"/>
                <a:gd name="T1" fmla="*/ 75 h 215"/>
                <a:gd name="T2" fmla="*/ 103 w 181"/>
                <a:gd name="T3" fmla="*/ 25 h 215"/>
                <a:gd name="T4" fmla="*/ 70 w 181"/>
                <a:gd name="T5" fmla="*/ 0 h 215"/>
                <a:gd name="T6" fmla="*/ 55 w 181"/>
                <a:gd name="T7" fmla="*/ 16 h 215"/>
                <a:gd name="T8" fmla="*/ 72 w 181"/>
                <a:gd name="T9" fmla="*/ 54 h 215"/>
                <a:gd name="T10" fmla="*/ 43 w 181"/>
                <a:gd name="T11" fmla="*/ 45 h 215"/>
                <a:gd name="T12" fmla="*/ 32 w 181"/>
                <a:gd name="T13" fmla="*/ 20 h 215"/>
                <a:gd name="T14" fmla="*/ 27 w 181"/>
                <a:gd name="T15" fmla="*/ 36 h 215"/>
                <a:gd name="T16" fmla="*/ 36 w 181"/>
                <a:gd name="T17" fmla="*/ 65 h 215"/>
                <a:gd name="T18" fmla="*/ 29 w 181"/>
                <a:gd name="T19" fmla="*/ 71 h 215"/>
                <a:gd name="T20" fmla="*/ 13 w 181"/>
                <a:gd name="T21" fmla="*/ 60 h 215"/>
                <a:gd name="T22" fmla="*/ 0 w 181"/>
                <a:gd name="T23" fmla="*/ 75 h 215"/>
                <a:gd name="T24" fmla="*/ 8 w 181"/>
                <a:gd name="T25" fmla="*/ 92 h 215"/>
                <a:gd name="T26" fmla="*/ 21 w 181"/>
                <a:gd name="T27" fmla="*/ 113 h 215"/>
                <a:gd name="T28" fmla="*/ 43 w 181"/>
                <a:gd name="T29" fmla="*/ 118 h 215"/>
                <a:gd name="T30" fmla="*/ 43 w 181"/>
                <a:gd name="T31" fmla="*/ 95 h 215"/>
                <a:gd name="T32" fmla="*/ 63 w 181"/>
                <a:gd name="T33" fmla="*/ 111 h 215"/>
                <a:gd name="T34" fmla="*/ 67 w 181"/>
                <a:gd name="T35" fmla="*/ 134 h 215"/>
                <a:gd name="T36" fmla="*/ 65 w 181"/>
                <a:gd name="T37" fmla="*/ 147 h 215"/>
                <a:gd name="T38" fmla="*/ 85 w 181"/>
                <a:gd name="T39" fmla="*/ 168 h 215"/>
                <a:gd name="T40" fmla="*/ 90 w 181"/>
                <a:gd name="T41" fmla="*/ 181 h 215"/>
                <a:gd name="T42" fmla="*/ 103 w 181"/>
                <a:gd name="T43" fmla="*/ 175 h 215"/>
                <a:gd name="T44" fmla="*/ 129 w 181"/>
                <a:gd name="T45" fmla="*/ 175 h 215"/>
                <a:gd name="T46" fmla="*/ 125 w 181"/>
                <a:gd name="T47" fmla="*/ 204 h 215"/>
                <a:gd name="T48" fmla="*/ 127 w 181"/>
                <a:gd name="T49" fmla="*/ 215 h 215"/>
                <a:gd name="T50" fmla="*/ 142 w 181"/>
                <a:gd name="T51" fmla="*/ 206 h 215"/>
                <a:gd name="T52" fmla="*/ 156 w 181"/>
                <a:gd name="T53" fmla="*/ 175 h 215"/>
                <a:gd name="T54" fmla="*/ 181 w 181"/>
                <a:gd name="T55" fmla="*/ 157 h 215"/>
                <a:gd name="T56" fmla="*/ 176 w 181"/>
                <a:gd name="T57" fmla="*/ 140 h 215"/>
                <a:gd name="T58" fmla="*/ 131 w 181"/>
                <a:gd name="T59" fmla="*/ 152 h 215"/>
                <a:gd name="T60" fmla="*/ 134 w 181"/>
                <a:gd name="T61" fmla="*/ 129 h 215"/>
                <a:gd name="T62" fmla="*/ 124 w 181"/>
                <a:gd name="T63" fmla="*/ 130 h 215"/>
                <a:gd name="T64" fmla="*/ 120 w 181"/>
                <a:gd name="T65" fmla="*/ 101 h 215"/>
                <a:gd name="T66" fmla="*/ 102 w 181"/>
                <a:gd name="T67" fmla="*/ 91 h 215"/>
                <a:gd name="T68" fmla="*/ 107 w 181"/>
                <a:gd name="T69" fmla="*/ 7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1" h="215">
                  <a:moveTo>
                    <a:pt x="107" y="75"/>
                  </a:moveTo>
                  <a:lnTo>
                    <a:pt x="103" y="25"/>
                  </a:lnTo>
                  <a:lnTo>
                    <a:pt x="70" y="0"/>
                  </a:lnTo>
                  <a:lnTo>
                    <a:pt x="55" y="16"/>
                  </a:lnTo>
                  <a:lnTo>
                    <a:pt x="72" y="54"/>
                  </a:lnTo>
                  <a:lnTo>
                    <a:pt x="43" y="45"/>
                  </a:lnTo>
                  <a:lnTo>
                    <a:pt x="32" y="20"/>
                  </a:lnTo>
                  <a:lnTo>
                    <a:pt x="27" y="36"/>
                  </a:lnTo>
                  <a:lnTo>
                    <a:pt x="36" y="65"/>
                  </a:lnTo>
                  <a:lnTo>
                    <a:pt x="29" y="71"/>
                  </a:lnTo>
                  <a:lnTo>
                    <a:pt x="13" y="60"/>
                  </a:lnTo>
                  <a:lnTo>
                    <a:pt x="0" y="75"/>
                  </a:lnTo>
                  <a:lnTo>
                    <a:pt x="8" y="92"/>
                  </a:lnTo>
                  <a:lnTo>
                    <a:pt x="21" y="113"/>
                  </a:lnTo>
                  <a:lnTo>
                    <a:pt x="43" y="118"/>
                  </a:lnTo>
                  <a:lnTo>
                    <a:pt x="43" y="95"/>
                  </a:lnTo>
                  <a:lnTo>
                    <a:pt x="63" y="111"/>
                  </a:lnTo>
                  <a:lnTo>
                    <a:pt x="67" y="134"/>
                  </a:lnTo>
                  <a:lnTo>
                    <a:pt x="65" y="147"/>
                  </a:lnTo>
                  <a:lnTo>
                    <a:pt x="85" y="168"/>
                  </a:lnTo>
                  <a:lnTo>
                    <a:pt x="90" y="181"/>
                  </a:lnTo>
                  <a:lnTo>
                    <a:pt x="103" y="175"/>
                  </a:lnTo>
                  <a:lnTo>
                    <a:pt x="129" y="175"/>
                  </a:lnTo>
                  <a:lnTo>
                    <a:pt x="125" y="204"/>
                  </a:lnTo>
                  <a:lnTo>
                    <a:pt x="127" y="215"/>
                  </a:lnTo>
                  <a:lnTo>
                    <a:pt x="142" y="206"/>
                  </a:lnTo>
                  <a:lnTo>
                    <a:pt x="156" y="175"/>
                  </a:lnTo>
                  <a:lnTo>
                    <a:pt x="181" y="157"/>
                  </a:lnTo>
                  <a:lnTo>
                    <a:pt x="176" y="140"/>
                  </a:lnTo>
                  <a:lnTo>
                    <a:pt x="131" y="152"/>
                  </a:lnTo>
                  <a:lnTo>
                    <a:pt x="134" y="129"/>
                  </a:lnTo>
                  <a:lnTo>
                    <a:pt x="124" y="130"/>
                  </a:lnTo>
                  <a:lnTo>
                    <a:pt x="120" y="101"/>
                  </a:lnTo>
                  <a:lnTo>
                    <a:pt x="102" y="91"/>
                  </a:lnTo>
                  <a:lnTo>
                    <a:pt x="107" y="75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32" name="Freeform 50">
              <a:extLst>
                <a:ext uri="{FF2B5EF4-FFF2-40B4-BE49-F238E27FC236}">
                  <a16:creationId xmlns:a16="http://schemas.microsoft.com/office/drawing/2014/main" id="{5210A521-51DE-4983-BB12-55F26FED3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8163" y="3124200"/>
              <a:ext cx="22225" cy="60325"/>
            </a:xfrm>
            <a:custGeom>
              <a:avLst/>
              <a:gdLst>
                <a:gd name="T0" fmla="*/ 7 w 14"/>
                <a:gd name="T1" fmla="*/ 38 h 38"/>
                <a:gd name="T2" fmla="*/ 14 w 14"/>
                <a:gd name="T3" fmla="*/ 19 h 38"/>
                <a:gd name="T4" fmla="*/ 10 w 14"/>
                <a:gd name="T5" fmla="*/ 4 h 38"/>
                <a:gd name="T6" fmla="*/ 0 w 14"/>
                <a:gd name="T7" fmla="*/ 0 h 38"/>
                <a:gd name="T8" fmla="*/ 2 w 14"/>
                <a:gd name="T9" fmla="*/ 22 h 38"/>
                <a:gd name="T10" fmla="*/ 7 w 1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38">
                  <a:moveTo>
                    <a:pt x="7" y="38"/>
                  </a:moveTo>
                  <a:lnTo>
                    <a:pt x="14" y="19"/>
                  </a:lnTo>
                  <a:lnTo>
                    <a:pt x="10" y="4"/>
                  </a:lnTo>
                  <a:lnTo>
                    <a:pt x="0" y="0"/>
                  </a:lnTo>
                  <a:lnTo>
                    <a:pt x="2" y="22"/>
                  </a:lnTo>
                  <a:lnTo>
                    <a:pt x="7" y="38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  <p:sp>
          <p:nvSpPr>
            <p:cNvPr id="233" name="Freeform 51">
              <a:extLst>
                <a:ext uri="{FF2B5EF4-FFF2-40B4-BE49-F238E27FC236}">
                  <a16:creationId xmlns:a16="http://schemas.microsoft.com/office/drawing/2014/main" id="{BC4DBAED-8168-41A7-9B79-CFEECFE77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1650" y="2509838"/>
              <a:ext cx="1147763" cy="1905000"/>
            </a:xfrm>
            <a:custGeom>
              <a:avLst/>
              <a:gdLst>
                <a:gd name="T0" fmla="*/ 711 w 723"/>
                <a:gd name="T1" fmla="*/ 304 h 1200"/>
                <a:gd name="T2" fmla="*/ 585 w 723"/>
                <a:gd name="T3" fmla="*/ 288 h 1200"/>
                <a:gd name="T4" fmla="*/ 551 w 723"/>
                <a:gd name="T5" fmla="*/ 297 h 1200"/>
                <a:gd name="T6" fmla="*/ 420 w 723"/>
                <a:gd name="T7" fmla="*/ 317 h 1200"/>
                <a:gd name="T8" fmla="*/ 288 w 723"/>
                <a:gd name="T9" fmla="*/ 353 h 1200"/>
                <a:gd name="T10" fmla="*/ 313 w 723"/>
                <a:gd name="T11" fmla="*/ 311 h 1200"/>
                <a:gd name="T12" fmla="*/ 390 w 723"/>
                <a:gd name="T13" fmla="*/ 244 h 1200"/>
                <a:gd name="T14" fmla="*/ 381 w 723"/>
                <a:gd name="T15" fmla="*/ 197 h 1200"/>
                <a:gd name="T16" fmla="*/ 504 w 723"/>
                <a:gd name="T17" fmla="*/ 33 h 1200"/>
                <a:gd name="T18" fmla="*/ 305 w 723"/>
                <a:gd name="T19" fmla="*/ 49 h 1200"/>
                <a:gd name="T20" fmla="*/ 201 w 723"/>
                <a:gd name="T21" fmla="*/ 22 h 1200"/>
                <a:gd name="T22" fmla="*/ 201 w 723"/>
                <a:gd name="T23" fmla="*/ 139 h 1200"/>
                <a:gd name="T24" fmla="*/ 121 w 723"/>
                <a:gd name="T25" fmla="*/ 178 h 1200"/>
                <a:gd name="T26" fmla="*/ 137 w 723"/>
                <a:gd name="T27" fmla="*/ 248 h 1200"/>
                <a:gd name="T28" fmla="*/ 96 w 723"/>
                <a:gd name="T29" fmla="*/ 353 h 1200"/>
                <a:gd name="T30" fmla="*/ 103 w 723"/>
                <a:gd name="T31" fmla="*/ 393 h 1200"/>
                <a:gd name="T32" fmla="*/ 88 w 723"/>
                <a:gd name="T33" fmla="*/ 461 h 1200"/>
                <a:gd name="T34" fmla="*/ 73 w 723"/>
                <a:gd name="T35" fmla="*/ 561 h 1200"/>
                <a:gd name="T36" fmla="*/ 42 w 723"/>
                <a:gd name="T37" fmla="*/ 606 h 1200"/>
                <a:gd name="T38" fmla="*/ 102 w 723"/>
                <a:gd name="T39" fmla="*/ 664 h 1200"/>
                <a:gd name="T40" fmla="*/ 160 w 723"/>
                <a:gd name="T41" fmla="*/ 594 h 1200"/>
                <a:gd name="T42" fmla="*/ 130 w 723"/>
                <a:gd name="T43" fmla="*/ 680 h 1200"/>
                <a:gd name="T44" fmla="*/ 89 w 723"/>
                <a:gd name="T45" fmla="*/ 815 h 1200"/>
                <a:gd name="T46" fmla="*/ 90 w 723"/>
                <a:gd name="T47" fmla="*/ 925 h 1200"/>
                <a:gd name="T48" fmla="*/ 124 w 723"/>
                <a:gd name="T49" fmla="*/ 942 h 1200"/>
                <a:gd name="T50" fmla="*/ 144 w 723"/>
                <a:gd name="T51" fmla="*/ 787 h 1200"/>
                <a:gd name="T52" fmla="*/ 192 w 723"/>
                <a:gd name="T53" fmla="*/ 821 h 1200"/>
                <a:gd name="T54" fmla="*/ 269 w 723"/>
                <a:gd name="T55" fmla="*/ 807 h 1200"/>
                <a:gd name="T56" fmla="*/ 309 w 723"/>
                <a:gd name="T57" fmla="*/ 830 h 1200"/>
                <a:gd name="T58" fmla="*/ 265 w 723"/>
                <a:gd name="T59" fmla="*/ 817 h 1200"/>
                <a:gd name="T60" fmla="*/ 228 w 723"/>
                <a:gd name="T61" fmla="*/ 835 h 1200"/>
                <a:gd name="T62" fmla="*/ 254 w 723"/>
                <a:gd name="T63" fmla="*/ 939 h 1200"/>
                <a:gd name="T64" fmla="*/ 209 w 723"/>
                <a:gd name="T65" fmla="*/ 1048 h 1200"/>
                <a:gd name="T66" fmla="*/ 204 w 723"/>
                <a:gd name="T67" fmla="*/ 1123 h 1200"/>
                <a:gd name="T68" fmla="*/ 238 w 723"/>
                <a:gd name="T69" fmla="*/ 1200 h 1200"/>
                <a:gd name="T70" fmla="*/ 311 w 723"/>
                <a:gd name="T71" fmla="*/ 1182 h 1200"/>
                <a:gd name="T72" fmla="*/ 394 w 723"/>
                <a:gd name="T73" fmla="*/ 1120 h 1200"/>
                <a:gd name="T74" fmla="*/ 517 w 723"/>
                <a:gd name="T75" fmla="*/ 1101 h 1200"/>
                <a:gd name="T76" fmla="*/ 547 w 723"/>
                <a:gd name="T77" fmla="*/ 1098 h 1200"/>
                <a:gd name="T78" fmla="*/ 561 w 723"/>
                <a:gd name="T79" fmla="*/ 1076 h 1200"/>
                <a:gd name="T80" fmla="*/ 567 w 723"/>
                <a:gd name="T81" fmla="*/ 1074 h 1200"/>
                <a:gd name="T82" fmla="*/ 582 w 723"/>
                <a:gd name="T83" fmla="*/ 1070 h 1200"/>
                <a:gd name="T84" fmla="*/ 593 w 723"/>
                <a:gd name="T85" fmla="*/ 1040 h 1200"/>
                <a:gd name="T86" fmla="*/ 613 w 723"/>
                <a:gd name="T87" fmla="*/ 1020 h 1200"/>
                <a:gd name="T88" fmla="*/ 636 w 723"/>
                <a:gd name="T89" fmla="*/ 1009 h 1200"/>
                <a:gd name="T90" fmla="*/ 652 w 723"/>
                <a:gd name="T91" fmla="*/ 1000 h 1200"/>
                <a:gd name="T92" fmla="*/ 645 w 723"/>
                <a:gd name="T93" fmla="*/ 976 h 1200"/>
                <a:gd name="T94" fmla="*/ 640 w 723"/>
                <a:gd name="T95" fmla="*/ 941 h 1200"/>
                <a:gd name="T96" fmla="*/ 659 w 723"/>
                <a:gd name="T97" fmla="*/ 919 h 1200"/>
                <a:gd name="T98" fmla="*/ 685 w 723"/>
                <a:gd name="T99" fmla="*/ 840 h 1200"/>
                <a:gd name="T100" fmla="*/ 632 w 723"/>
                <a:gd name="T101" fmla="*/ 820 h 1200"/>
                <a:gd name="T102" fmla="*/ 528 w 723"/>
                <a:gd name="T103" fmla="*/ 814 h 1200"/>
                <a:gd name="T104" fmla="*/ 489 w 723"/>
                <a:gd name="T105" fmla="*/ 811 h 1200"/>
                <a:gd name="T106" fmla="*/ 406 w 723"/>
                <a:gd name="T107" fmla="*/ 784 h 1200"/>
                <a:gd name="T108" fmla="*/ 421 w 723"/>
                <a:gd name="T109" fmla="*/ 783 h 1200"/>
                <a:gd name="T110" fmla="*/ 493 w 723"/>
                <a:gd name="T111" fmla="*/ 785 h 1200"/>
                <a:gd name="T112" fmla="*/ 590 w 723"/>
                <a:gd name="T113" fmla="*/ 723 h 1200"/>
                <a:gd name="T114" fmla="*/ 513 w 723"/>
                <a:gd name="T115" fmla="*/ 694 h 1200"/>
                <a:gd name="T116" fmla="*/ 528 w 723"/>
                <a:gd name="T117" fmla="*/ 672 h 1200"/>
                <a:gd name="T118" fmla="*/ 573 w 723"/>
                <a:gd name="T119" fmla="*/ 677 h 1200"/>
                <a:gd name="T120" fmla="*/ 593 w 723"/>
                <a:gd name="T121" fmla="*/ 636 h 1200"/>
                <a:gd name="T122" fmla="*/ 648 w 723"/>
                <a:gd name="T123" fmla="*/ 577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23" h="1200">
                  <a:moveTo>
                    <a:pt x="683" y="455"/>
                  </a:moveTo>
                  <a:lnTo>
                    <a:pt x="684" y="451"/>
                  </a:lnTo>
                  <a:lnTo>
                    <a:pt x="684" y="451"/>
                  </a:lnTo>
                  <a:lnTo>
                    <a:pt x="685" y="439"/>
                  </a:lnTo>
                  <a:lnTo>
                    <a:pt x="719" y="393"/>
                  </a:lnTo>
                  <a:lnTo>
                    <a:pt x="723" y="336"/>
                  </a:lnTo>
                  <a:lnTo>
                    <a:pt x="711" y="304"/>
                  </a:lnTo>
                  <a:lnTo>
                    <a:pt x="689" y="296"/>
                  </a:lnTo>
                  <a:lnTo>
                    <a:pt x="647" y="294"/>
                  </a:lnTo>
                  <a:lnTo>
                    <a:pt x="606" y="298"/>
                  </a:lnTo>
                  <a:lnTo>
                    <a:pt x="592" y="292"/>
                  </a:lnTo>
                  <a:lnTo>
                    <a:pt x="592" y="292"/>
                  </a:lnTo>
                  <a:lnTo>
                    <a:pt x="592" y="292"/>
                  </a:lnTo>
                  <a:lnTo>
                    <a:pt x="585" y="288"/>
                  </a:lnTo>
                  <a:lnTo>
                    <a:pt x="585" y="288"/>
                  </a:lnTo>
                  <a:lnTo>
                    <a:pt x="585" y="289"/>
                  </a:lnTo>
                  <a:lnTo>
                    <a:pt x="584" y="289"/>
                  </a:lnTo>
                  <a:lnTo>
                    <a:pt x="584" y="289"/>
                  </a:lnTo>
                  <a:lnTo>
                    <a:pt x="585" y="288"/>
                  </a:lnTo>
                  <a:lnTo>
                    <a:pt x="584" y="288"/>
                  </a:lnTo>
                  <a:lnTo>
                    <a:pt x="551" y="297"/>
                  </a:lnTo>
                  <a:lnTo>
                    <a:pt x="533" y="307"/>
                  </a:lnTo>
                  <a:lnTo>
                    <a:pt x="510" y="299"/>
                  </a:lnTo>
                  <a:lnTo>
                    <a:pt x="481" y="289"/>
                  </a:lnTo>
                  <a:lnTo>
                    <a:pt x="455" y="300"/>
                  </a:lnTo>
                  <a:lnTo>
                    <a:pt x="440" y="311"/>
                  </a:lnTo>
                  <a:lnTo>
                    <a:pt x="428" y="315"/>
                  </a:lnTo>
                  <a:lnTo>
                    <a:pt x="420" y="317"/>
                  </a:lnTo>
                  <a:lnTo>
                    <a:pt x="396" y="319"/>
                  </a:lnTo>
                  <a:lnTo>
                    <a:pt x="389" y="326"/>
                  </a:lnTo>
                  <a:lnTo>
                    <a:pt x="350" y="333"/>
                  </a:lnTo>
                  <a:lnTo>
                    <a:pt x="359" y="344"/>
                  </a:lnTo>
                  <a:lnTo>
                    <a:pt x="330" y="368"/>
                  </a:lnTo>
                  <a:lnTo>
                    <a:pt x="317" y="370"/>
                  </a:lnTo>
                  <a:lnTo>
                    <a:pt x="288" y="353"/>
                  </a:lnTo>
                  <a:lnTo>
                    <a:pt x="293" y="346"/>
                  </a:lnTo>
                  <a:lnTo>
                    <a:pt x="304" y="348"/>
                  </a:lnTo>
                  <a:lnTo>
                    <a:pt x="323" y="344"/>
                  </a:lnTo>
                  <a:lnTo>
                    <a:pt x="341" y="335"/>
                  </a:lnTo>
                  <a:lnTo>
                    <a:pt x="350" y="299"/>
                  </a:lnTo>
                  <a:lnTo>
                    <a:pt x="341" y="299"/>
                  </a:lnTo>
                  <a:lnTo>
                    <a:pt x="313" y="311"/>
                  </a:lnTo>
                  <a:lnTo>
                    <a:pt x="291" y="327"/>
                  </a:lnTo>
                  <a:lnTo>
                    <a:pt x="289" y="320"/>
                  </a:lnTo>
                  <a:lnTo>
                    <a:pt x="312" y="292"/>
                  </a:lnTo>
                  <a:lnTo>
                    <a:pt x="360" y="274"/>
                  </a:lnTo>
                  <a:lnTo>
                    <a:pt x="369" y="286"/>
                  </a:lnTo>
                  <a:lnTo>
                    <a:pt x="399" y="248"/>
                  </a:lnTo>
                  <a:lnTo>
                    <a:pt x="390" y="244"/>
                  </a:lnTo>
                  <a:lnTo>
                    <a:pt x="340" y="260"/>
                  </a:lnTo>
                  <a:lnTo>
                    <a:pt x="335" y="250"/>
                  </a:lnTo>
                  <a:lnTo>
                    <a:pt x="308" y="245"/>
                  </a:lnTo>
                  <a:lnTo>
                    <a:pt x="336" y="237"/>
                  </a:lnTo>
                  <a:lnTo>
                    <a:pt x="349" y="239"/>
                  </a:lnTo>
                  <a:lnTo>
                    <a:pt x="379" y="210"/>
                  </a:lnTo>
                  <a:lnTo>
                    <a:pt x="381" y="197"/>
                  </a:lnTo>
                  <a:lnTo>
                    <a:pt x="404" y="186"/>
                  </a:lnTo>
                  <a:lnTo>
                    <a:pt x="420" y="161"/>
                  </a:lnTo>
                  <a:lnTo>
                    <a:pt x="478" y="112"/>
                  </a:lnTo>
                  <a:lnTo>
                    <a:pt x="514" y="89"/>
                  </a:lnTo>
                  <a:lnTo>
                    <a:pt x="531" y="49"/>
                  </a:lnTo>
                  <a:lnTo>
                    <a:pt x="511" y="45"/>
                  </a:lnTo>
                  <a:lnTo>
                    <a:pt x="504" y="33"/>
                  </a:lnTo>
                  <a:lnTo>
                    <a:pt x="507" y="14"/>
                  </a:lnTo>
                  <a:lnTo>
                    <a:pt x="495" y="0"/>
                  </a:lnTo>
                  <a:lnTo>
                    <a:pt x="427" y="20"/>
                  </a:lnTo>
                  <a:lnTo>
                    <a:pt x="399" y="38"/>
                  </a:lnTo>
                  <a:lnTo>
                    <a:pt x="371" y="22"/>
                  </a:lnTo>
                  <a:lnTo>
                    <a:pt x="327" y="38"/>
                  </a:lnTo>
                  <a:lnTo>
                    <a:pt x="305" y="49"/>
                  </a:lnTo>
                  <a:lnTo>
                    <a:pt x="292" y="42"/>
                  </a:lnTo>
                  <a:lnTo>
                    <a:pt x="276" y="30"/>
                  </a:lnTo>
                  <a:lnTo>
                    <a:pt x="262" y="30"/>
                  </a:lnTo>
                  <a:lnTo>
                    <a:pt x="257" y="41"/>
                  </a:lnTo>
                  <a:lnTo>
                    <a:pt x="237" y="25"/>
                  </a:lnTo>
                  <a:lnTo>
                    <a:pt x="219" y="14"/>
                  </a:lnTo>
                  <a:lnTo>
                    <a:pt x="201" y="22"/>
                  </a:lnTo>
                  <a:lnTo>
                    <a:pt x="192" y="22"/>
                  </a:lnTo>
                  <a:lnTo>
                    <a:pt x="189" y="43"/>
                  </a:lnTo>
                  <a:lnTo>
                    <a:pt x="166" y="73"/>
                  </a:lnTo>
                  <a:lnTo>
                    <a:pt x="165" y="92"/>
                  </a:lnTo>
                  <a:lnTo>
                    <a:pt x="169" y="113"/>
                  </a:lnTo>
                  <a:lnTo>
                    <a:pt x="200" y="128"/>
                  </a:lnTo>
                  <a:lnTo>
                    <a:pt x="201" y="139"/>
                  </a:lnTo>
                  <a:lnTo>
                    <a:pt x="175" y="123"/>
                  </a:lnTo>
                  <a:lnTo>
                    <a:pt x="156" y="134"/>
                  </a:lnTo>
                  <a:lnTo>
                    <a:pt x="140" y="148"/>
                  </a:lnTo>
                  <a:lnTo>
                    <a:pt x="155" y="174"/>
                  </a:lnTo>
                  <a:lnTo>
                    <a:pt x="151" y="183"/>
                  </a:lnTo>
                  <a:lnTo>
                    <a:pt x="135" y="174"/>
                  </a:lnTo>
                  <a:lnTo>
                    <a:pt x="121" y="178"/>
                  </a:lnTo>
                  <a:lnTo>
                    <a:pt x="121" y="189"/>
                  </a:lnTo>
                  <a:lnTo>
                    <a:pt x="146" y="209"/>
                  </a:lnTo>
                  <a:lnTo>
                    <a:pt x="164" y="239"/>
                  </a:lnTo>
                  <a:lnTo>
                    <a:pt x="157" y="246"/>
                  </a:lnTo>
                  <a:lnTo>
                    <a:pt x="135" y="232"/>
                  </a:lnTo>
                  <a:lnTo>
                    <a:pt x="130" y="239"/>
                  </a:lnTo>
                  <a:lnTo>
                    <a:pt x="137" y="248"/>
                  </a:lnTo>
                  <a:lnTo>
                    <a:pt x="96" y="247"/>
                  </a:lnTo>
                  <a:lnTo>
                    <a:pt x="75" y="247"/>
                  </a:lnTo>
                  <a:lnTo>
                    <a:pt x="58" y="264"/>
                  </a:lnTo>
                  <a:lnTo>
                    <a:pt x="84" y="298"/>
                  </a:lnTo>
                  <a:lnTo>
                    <a:pt x="69" y="299"/>
                  </a:lnTo>
                  <a:lnTo>
                    <a:pt x="62" y="311"/>
                  </a:lnTo>
                  <a:lnTo>
                    <a:pt x="96" y="353"/>
                  </a:lnTo>
                  <a:lnTo>
                    <a:pt x="117" y="361"/>
                  </a:lnTo>
                  <a:lnTo>
                    <a:pt x="97" y="363"/>
                  </a:lnTo>
                  <a:lnTo>
                    <a:pt x="66" y="345"/>
                  </a:lnTo>
                  <a:lnTo>
                    <a:pt x="51" y="353"/>
                  </a:lnTo>
                  <a:lnTo>
                    <a:pt x="59" y="389"/>
                  </a:lnTo>
                  <a:lnTo>
                    <a:pt x="84" y="421"/>
                  </a:lnTo>
                  <a:lnTo>
                    <a:pt x="103" y="393"/>
                  </a:lnTo>
                  <a:lnTo>
                    <a:pt x="103" y="409"/>
                  </a:lnTo>
                  <a:lnTo>
                    <a:pt x="142" y="395"/>
                  </a:lnTo>
                  <a:lnTo>
                    <a:pt x="100" y="421"/>
                  </a:lnTo>
                  <a:lnTo>
                    <a:pt x="130" y="432"/>
                  </a:lnTo>
                  <a:lnTo>
                    <a:pt x="128" y="440"/>
                  </a:lnTo>
                  <a:lnTo>
                    <a:pt x="98" y="446"/>
                  </a:lnTo>
                  <a:lnTo>
                    <a:pt x="88" y="461"/>
                  </a:lnTo>
                  <a:lnTo>
                    <a:pt x="113" y="490"/>
                  </a:lnTo>
                  <a:lnTo>
                    <a:pt x="91" y="479"/>
                  </a:lnTo>
                  <a:lnTo>
                    <a:pt x="65" y="495"/>
                  </a:lnTo>
                  <a:lnTo>
                    <a:pt x="99" y="512"/>
                  </a:lnTo>
                  <a:lnTo>
                    <a:pt x="63" y="516"/>
                  </a:lnTo>
                  <a:lnTo>
                    <a:pt x="57" y="539"/>
                  </a:lnTo>
                  <a:lnTo>
                    <a:pt x="73" y="561"/>
                  </a:lnTo>
                  <a:lnTo>
                    <a:pt x="70" y="581"/>
                  </a:lnTo>
                  <a:lnTo>
                    <a:pt x="55" y="583"/>
                  </a:lnTo>
                  <a:lnTo>
                    <a:pt x="37" y="577"/>
                  </a:lnTo>
                  <a:lnTo>
                    <a:pt x="2" y="585"/>
                  </a:lnTo>
                  <a:lnTo>
                    <a:pt x="0" y="598"/>
                  </a:lnTo>
                  <a:lnTo>
                    <a:pt x="28" y="611"/>
                  </a:lnTo>
                  <a:lnTo>
                    <a:pt x="42" y="606"/>
                  </a:lnTo>
                  <a:lnTo>
                    <a:pt x="43" y="595"/>
                  </a:lnTo>
                  <a:lnTo>
                    <a:pt x="72" y="599"/>
                  </a:lnTo>
                  <a:lnTo>
                    <a:pt x="45" y="609"/>
                  </a:lnTo>
                  <a:lnTo>
                    <a:pt x="43" y="630"/>
                  </a:lnTo>
                  <a:lnTo>
                    <a:pt x="65" y="642"/>
                  </a:lnTo>
                  <a:lnTo>
                    <a:pt x="82" y="663"/>
                  </a:lnTo>
                  <a:lnTo>
                    <a:pt x="102" y="664"/>
                  </a:lnTo>
                  <a:lnTo>
                    <a:pt x="111" y="650"/>
                  </a:lnTo>
                  <a:lnTo>
                    <a:pt x="137" y="631"/>
                  </a:lnTo>
                  <a:lnTo>
                    <a:pt x="137" y="608"/>
                  </a:lnTo>
                  <a:lnTo>
                    <a:pt x="157" y="592"/>
                  </a:lnTo>
                  <a:lnTo>
                    <a:pt x="176" y="570"/>
                  </a:lnTo>
                  <a:lnTo>
                    <a:pt x="227" y="508"/>
                  </a:lnTo>
                  <a:lnTo>
                    <a:pt x="160" y="594"/>
                  </a:lnTo>
                  <a:lnTo>
                    <a:pt x="163" y="602"/>
                  </a:lnTo>
                  <a:lnTo>
                    <a:pt x="167" y="614"/>
                  </a:lnTo>
                  <a:lnTo>
                    <a:pt x="161" y="627"/>
                  </a:lnTo>
                  <a:lnTo>
                    <a:pt x="166" y="638"/>
                  </a:lnTo>
                  <a:lnTo>
                    <a:pt x="137" y="662"/>
                  </a:lnTo>
                  <a:lnTo>
                    <a:pt x="139" y="683"/>
                  </a:lnTo>
                  <a:lnTo>
                    <a:pt x="130" y="680"/>
                  </a:lnTo>
                  <a:lnTo>
                    <a:pt x="132" y="697"/>
                  </a:lnTo>
                  <a:lnTo>
                    <a:pt x="104" y="702"/>
                  </a:lnTo>
                  <a:lnTo>
                    <a:pt x="104" y="722"/>
                  </a:lnTo>
                  <a:lnTo>
                    <a:pt x="125" y="746"/>
                  </a:lnTo>
                  <a:lnTo>
                    <a:pt x="116" y="765"/>
                  </a:lnTo>
                  <a:lnTo>
                    <a:pt x="101" y="787"/>
                  </a:lnTo>
                  <a:lnTo>
                    <a:pt x="89" y="815"/>
                  </a:lnTo>
                  <a:lnTo>
                    <a:pt x="105" y="811"/>
                  </a:lnTo>
                  <a:lnTo>
                    <a:pt x="98" y="846"/>
                  </a:lnTo>
                  <a:lnTo>
                    <a:pt x="86" y="862"/>
                  </a:lnTo>
                  <a:lnTo>
                    <a:pt x="89" y="874"/>
                  </a:lnTo>
                  <a:lnTo>
                    <a:pt x="108" y="869"/>
                  </a:lnTo>
                  <a:lnTo>
                    <a:pt x="108" y="881"/>
                  </a:lnTo>
                  <a:lnTo>
                    <a:pt x="90" y="925"/>
                  </a:lnTo>
                  <a:lnTo>
                    <a:pt x="71" y="962"/>
                  </a:lnTo>
                  <a:lnTo>
                    <a:pt x="61" y="988"/>
                  </a:lnTo>
                  <a:lnTo>
                    <a:pt x="68" y="1014"/>
                  </a:lnTo>
                  <a:lnTo>
                    <a:pt x="89" y="1014"/>
                  </a:lnTo>
                  <a:lnTo>
                    <a:pt x="107" y="1005"/>
                  </a:lnTo>
                  <a:lnTo>
                    <a:pt x="117" y="970"/>
                  </a:lnTo>
                  <a:lnTo>
                    <a:pt x="124" y="942"/>
                  </a:lnTo>
                  <a:lnTo>
                    <a:pt x="134" y="888"/>
                  </a:lnTo>
                  <a:lnTo>
                    <a:pt x="148" y="868"/>
                  </a:lnTo>
                  <a:lnTo>
                    <a:pt x="153" y="841"/>
                  </a:lnTo>
                  <a:lnTo>
                    <a:pt x="141" y="825"/>
                  </a:lnTo>
                  <a:lnTo>
                    <a:pt x="128" y="807"/>
                  </a:lnTo>
                  <a:lnTo>
                    <a:pt x="137" y="781"/>
                  </a:lnTo>
                  <a:lnTo>
                    <a:pt x="144" y="787"/>
                  </a:lnTo>
                  <a:lnTo>
                    <a:pt x="190" y="723"/>
                  </a:lnTo>
                  <a:lnTo>
                    <a:pt x="188" y="739"/>
                  </a:lnTo>
                  <a:lnTo>
                    <a:pt x="159" y="798"/>
                  </a:lnTo>
                  <a:lnTo>
                    <a:pt x="159" y="816"/>
                  </a:lnTo>
                  <a:lnTo>
                    <a:pt x="174" y="830"/>
                  </a:lnTo>
                  <a:lnTo>
                    <a:pt x="181" y="817"/>
                  </a:lnTo>
                  <a:lnTo>
                    <a:pt x="192" y="821"/>
                  </a:lnTo>
                  <a:lnTo>
                    <a:pt x="210" y="815"/>
                  </a:lnTo>
                  <a:lnTo>
                    <a:pt x="214" y="798"/>
                  </a:lnTo>
                  <a:lnTo>
                    <a:pt x="213" y="758"/>
                  </a:lnTo>
                  <a:lnTo>
                    <a:pt x="231" y="805"/>
                  </a:lnTo>
                  <a:lnTo>
                    <a:pt x="269" y="807"/>
                  </a:lnTo>
                  <a:lnTo>
                    <a:pt x="269" y="807"/>
                  </a:lnTo>
                  <a:lnTo>
                    <a:pt x="269" y="807"/>
                  </a:lnTo>
                  <a:lnTo>
                    <a:pt x="271" y="807"/>
                  </a:lnTo>
                  <a:lnTo>
                    <a:pt x="271" y="807"/>
                  </a:lnTo>
                  <a:lnTo>
                    <a:pt x="271" y="807"/>
                  </a:lnTo>
                  <a:lnTo>
                    <a:pt x="276" y="808"/>
                  </a:lnTo>
                  <a:lnTo>
                    <a:pt x="308" y="829"/>
                  </a:lnTo>
                  <a:lnTo>
                    <a:pt x="308" y="829"/>
                  </a:lnTo>
                  <a:lnTo>
                    <a:pt x="309" y="830"/>
                  </a:lnTo>
                  <a:lnTo>
                    <a:pt x="306" y="829"/>
                  </a:lnTo>
                  <a:lnTo>
                    <a:pt x="306" y="829"/>
                  </a:lnTo>
                  <a:lnTo>
                    <a:pt x="304" y="827"/>
                  </a:lnTo>
                  <a:lnTo>
                    <a:pt x="274" y="813"/>
                  </a:lnTo>
                  <a:lnTo>
                    <a:pt x="272" y="814"/>
                  </a:lnTo>
                  <a:lnTo>
                    <a:pt x="272" y="814"/>
                  </a:lnTo>
                  <a:lnTo>
                    <a:pt x="265" y="817"/>
                  </a:lnTo>
                  <a:lnTo>
                    <a:pt x="265" y="817"/>
                  </a:lnTo>
                  <a:lnTo>
                    <a:pt x="255" y="822"/>
                  </a:lnTo>
                  <a:lnTo>
                    <a:pt x="238" y="815"/>
                  </a:lnTo>
                  <a:lnTo>
                    <a:pt x="228" y="835"/>
                  </a:lnTo>
                  <a:lnTo>
                    <a:pt x="228" y="835"/>
                  </a:lnTo>
                  <a:lnTo>
                    <a:pt x="228" y="835"/>
                  </a:lnTo>
                  <a:lnTo>
                    <a:pt x="228" y="835"/>
                  </a:lnTo>
                  <a:lnTo>
                    <a:pt x="227" y="836"/>
                  </a:lnTo>
                  <a:lnTo>
                    <a:pt x="216" y="855"/>
                  </a:lnTo>
                  <a:lnTo>
                    <a:pt x="216" y="882"/>
                  </a:lnTo>
                  <a:lnTo>
                    <a:pt x="230" y="913"/>
                  </a:lnTo>
                  <a:lnTo>
                    <a:pt x="232" y="927"/>
                  </a:lnTo>
                  <a:lnTo>
                    <a:pt x="254" y="938"/>
                  </a:lnTo>
                  <a:lnTo>
                    <a:pt x="254" y="939"/>
                  </a:lnTo>
                  <a:lnTo>
                    <a:pt x="254" y="939"/>
                  </a:lnTo>
                  <a:lnTo>
                    <a:pt x="254" y="941"/>
                  </a:lnTo>
                  <a:lnTo>
                    <a:pt x="253" y="941"/>
                  </a:lnTo>
                  <a:lnTo>
                    <a:pt x="251" y="953"/>
                  </a:lnTo>
                  <a:lnTo>
                    <a:pt x="244" y="971"/>
                  </a:lnTo>
                  <a:lnTo>
                    <a:pt x="236" y="978"/>
                  </a:lnTo>
                  <a:lnTo>
                    <a:pt x="209" y="1048"/>
                  </a:lnTo>
                  <a:lnTo>
                    <a:pt x="198" y="1078"/>
                  </a:lnTo>
                  <a:lnTo>
                    <a:pt x="200" y="1085"/>
                  </a:lnTo>
                  <a:lnTo>
                    <a:pt x="200" y="1085"/>
                  </a:lnTo>
                  <a:lnTo>
                    <a:pt x="206" y="1105"/>
                  </a:lnTo>
                  <a:lnTo>
                    <a:pt x="206" y="1105"/>
                  </a:lnTo>
                  <a:lnTo>
                    <a:pt x="209" y="1118"/>
                  </a:lnTo>
                  <a:lnTo>
                    <a:pt x="204" y="1123"/>
                  </a:lnTo>
                  <a:lnTo>
                    <a:pt x="193" y="1100"/>
                  </a:lnTo>
                  <a:lnTo>
                    <a:pt x="180" y="1097"/>
                  </a:lnTo>
                  <a:lnTo>
                    <a:pt x="167" y="1115"/>
                  </a:lnTo>
                  <a:lnTo>
                    <a:pt x="172" y="1133"/>
                  </a:lnTo>
                  <a:lnTo>
                    <a:pt x="201" y="1151"/>
                  </a:lnTo>
                  <a:lnTo>
                    <a:pt x="214" y="1187"/>
                  </a:lnTo>
                  <a:lnTo>
                    <a:pt x="238" y="1200"/>
                  </a:lnTo>
                  <a:lnTo>
                    <a:pt x="238" y="1187"/>
                  </a:lnTo>
                  <a:lnTo>
                    <a:pt x="221" y="1172"/>
                  </a:lnTo>
                  <a:lnTo>
                    <a:pt x="217" y="1144"/>
                  </a:lnTo>
                  <a:lnTo>
                    <a:pt x="250" y="1132"/>
                  </a:lnTo>
                  <a:lnTo>
                    <a:pt x="271" y="1174"/>
                  </a:lnTo>
                  <a:lnTo>
                    <a:pt x="286" y="1180"/>
                  </a:lnTo>
                  <a:lnTo>
                    <a:pt x="311" y="1182"/>
                  </a:lnTo>
                  <a:lnTo>
                    <a:pt x="327" y="1162"/>
                  </a:lnTo>
                  <a:lnTo>
                    <a:pt x="307" y="1130"/>
                  </a:lnTo>
                  <a:lnTo>
                    <a:pt x="318" y="1117"/>
                  </a:lnTo>
                  <a:lnTo>
                    <a:pt x="323" y="1131"/>
                  </a:lnTo>
                  <a:lnTo>
                    <a:pt x="341" y="1152"/>
                  </a:lnTo>
                  <a:lnTo>
                    <a:pt x="378" y="1141"/>
                  </a:lnTo>
                  <a:lnTo>
                    <a:pt x="394" y="1120"/>
                  </a:lnTo>
                  <a:lnTo>
                    <a:pt x="400" y="1129"/>
                  </a:lnTo>
                  <a:lnTo>
                    <a:pt x="435" y="1127"/>
                  </a:lnTo>
                  <a:lnTo>
                    <a:pt x="449" y="1103"/>
                  </a:lnTo>
                  <a:lnTo>
                    <a:pt x="460" y="1078"/>
                  </a:lnTo>
                  <a:lnTo>
                    <a:pt x="469" y="1093"/>
                  </a:lnTo>
                  <a:lnTo>
                    <a:pt x="497" y="1098"/>
                  </a:lnTo>
                  <a:lnTo>
                    <a:pt x="517" y="1101"/>
                  </a:lnTo>
                  <a:lnTo>
                    <a:pt x="533" y="1110"/>
                  </a:lnTo>
                  <a:lnTo>
                    <a:pt x="535" y="1109"/>
                  </a:lnTo>
                  <a:lnTo>
                    <a:pt x="535" y="1109"/>
                  </a:lnTo>
                  <a:lnTo>
                    <a:pt x="538" y="1107"/>
                  </a:lnTo>
                  <a:lnTo>
                    <a:pt x="541" y="1105"/>
                  </a:lnTo>
                  <a:lnTo>
                    <a:pt x="545" y="1102"/>
                  </a:lnTo>
                  <a:lnTo>
                    <a:pt x="547" y="1098"/>
                  </a:lnTo>
                  <a:lnTo>
                    <a:pt x="547" y="1098"/>
                  </a:lnTo>
                  <a:lnTo>
                    <a:pt x="549" y="1092"/>
                  </a:lnTo>
                  <a:lnTo>
                    <a:pt x="552" y="1086"/>
                  </a:lnTo>
                  <a:lnTo>
                    <a:pt x="555" y="1082"/>
                  </a:lnTo>
                  <a:lnTo>
                    <a:pt x="558" y="1078"/>
                  </a:lnTo>
                  <a:lnTo>
                    <a:pt x="558" y="1078"/>
                  </a:lnTo>
                  <a:lnTo>
                    <a:pt x="561" y="1076"/>
                  </a:lnTo>
                  <a:lnTo>
                    <a:pt x="561" y="1076"/>
                  </a:lnTo>
                  <a:lnTo>
                    <a:pt x="561" y="1075"/>
                  </a:lnTo>
                  <a:lnTo>
                    <a:pt x="562" y="1075"/>
                  </a:lnTo>
                  <a:lnTo>
                    <a:pt x="562" y="1075"/>
                  </a:lnTo>
                  <a:lnTo>
                    <a:pt x="562" y="1075"/>
                  </a:lnTo>
                  <a:lnTo>
                    <a:pt x="562" y="1075"/>
                  </a:lnTo>
                  <a:lnTo>
                    <a:pt x="567" y="1074"/>
                  </a:lnTo>
                  <a:lnTo>
                    <a:pt x="570" y="1073"/>
                  </a:lnTo>
                  <a:lnTo>
                    <a:pt x="570" y="1073"/>
                  </a:lnTo>
                  <a:lnTo>
                    <a:pt x="577" y="1073"/>
                  </a:lnTo>
                  <a:lnTo>
                    <a:pt x="577" y="1073"/>
                  </a:lnTo>
                  <a:lnTo>
                    <a:pt x="579" y="1072"/>
                  </a:lnTo>
                  <a:lnTo>
                    <a:pt x="579" y="1072"/>
                  </a:lnTo>
                  <a:lnTo>
                    <a:pt x="582" y="1070"/>
                  </a:lnTo>
                  <a:lnTo>
                    <a:pt x="583" y="1067"/>
                  </a:lnTo>
                  <a:lnTo>
                    <a:pt x="586" y="1061"/>
                  </a:lnTo>
                  <a:lnTo>
                    <a:pt x="586" y="1061"/>
                  </a:lnTo>
                  <a:lnTo>
                    <a:pt x="590" y="1050"/>
                  </a:lnTo>
                  <a:lnTo>
                    <a:pt x="592" y="1044"/>
                  </a:lnTo>
                  <a:lnTo>
                    <a:pt x="593" y="1040"/>
                  </a:lnTo>
                  <a:lnTo>
                    <a:pt x="593" y="1040"/>
                  </a:lnTo>
                  <a:lnTo>
                    <a:pt x="593" y="1037"/>
                  </a:lnTo>
                  <a:lnTo>
                    <a:pt x="595" y="1035"/>
                  </a:lnTo>
                  <a:lnTo>
                    <a:pt x="600" y="1032"/>
                  </a:lnTo>
                  <a:lnTo>
                    <a:pt x="605" y="1029"/>
                  </a:lnTo>
                  <a:lnTo>
                    <a:pt x="609" y="1026"/>
                  </a:lnTo>
                  <a:lnTo>
                    <a:pt x="609" y="1026"/>
                  </a:lnTo>
                  <a:lnTo>
                    <a:pt x="613" y="1020"/>
                  </a:lnTo>
                  <a:lnTo>
                    <a:pt x="615" y="1017"/>
                  </a:lnTo>
                  <a:lnTo>
                    <a:pt x="617" y="1016"/>
                  </a:lnTo>
                  <a:lnTo>
                    <a:pt x="617" y="1016"/>
                  </a:lnTo>
                  <a:lnTo>
                    <a:pt x="622" y="1016"/>
                  </a:lnTo>
                  <a:lnTo>
                    <a:pt x="626" y="1017"/>
                  </a:lnTo>
                  <a:lnTo>
                    <a:pt x="631" y="1020"/>
                  </a:lnTo>
                  <a:lnTo>
                    <a:pt x="636" y="1009"/>
                  </a:lnTo>
                  <a:lnTo>
                    <a:pt x="643" y="1012"/>
                  </a:lnTo>
                  <a:lnTo>
                    <a:pt x="643" y="1012"/>
                  </a:lnTo>
                  <a:lnTo>
                    <a:pt x="644" y="1008"/>
                  </a:lnTo>
                  <a:lnTo>
                    <a:pt x="646" y="1005"/>
                  </a:lnTo>
                  <a:lnTo>
                    <a:pt x="650" y="1002"/>
                  </a:lnTo>
                  <a:lnTo>
                    <a:pt x="650" y="1002"/>
                  </a:lnTo>
                  <a:lnTo>
                    <a:pt x="652" y="1000"/>
                  </a:lnTo>
                  <a:lnTo>
                    <a:pt x="653" y="997"/>
                  </a:lnTo>
                  <a:lnTo>
                    <a:pt x="653" y="995"/>
                  </a:lnTo>
                  <a:lnTo>
                    <a:pt x="652" y="992"/>
                  </a:lnTo>
                  <a:lnTo>
                    <a:pt x="650" y="985"/>
                  </a:lnTo>
                  <a:lnTo>
                    <a:pt x="647" y="981"/>
                  </a:lnTo>
                  <a:lnTo>
                    <a:pt x="647" y="981"/>
                  </a:lnTo>
                  <a:lnTo>
                    <a:pt x="645" y="976"/>
                  </a:lnTo>
                  <a:lnTo>
                    <a:pt x="644" y="969"/>
                  </a:lnTo>
                  <a:lnTo>
                    <a:pt x="642" y="961"/>
                  </a:lnTo>
                  <a:lnTo>
                    <a:pt x="640" y="953"/>
                  </a:lnTo>
                  <a:lnTo>
                    <a:pt x="640" y="953"/>
                  </a:lnTo>
                  <a:lnTo>
                    <a:pt x="638" y="948"/>
                  </a:lnTo>
                  <a:lnTo>
                    <a:pt x="638" y="945"/>
                  </a:lnTo>
                  <a:lnTo>
                    <a:pt x="640" y="941"/>
                  </a:lnTo>
                  <a:lnTo>
                    <a:pt x="640" y="941"/>
                  </a:lnTo>
                  <a:lnTo>
                    <a:pt x="641" y="938"/>
                  </a:lnTo>
                  <a:lnTo>
                    <a:pt x="643" y="936"/>
                  </a:lnTo>
                  <a:lnTo>
                    <a:pt x="648" y="931"/>
                  </a:lnTo>
                  <a:lnTo>
                    <a:pt x="654" y="926"/>
                  </a:lnTo>
                  <a:lnTo>
                    <a:pt x="657" y="923"/>
                  </a:lnTo>
                  <a:lnTo>
                    <a:pt x="659" y="919"/>
                  </a:lnTo>
                  <a:lnTo>
                    <a:pt x="659" y="919"/>
                  </a:lnTo>
                  <a:lnTo>
                    <a:pt x="664" y="912"/>
                  </a:lnTo>
                  <a:lnTo>
                    <a:pt x="669" y="906"/>
                  </a:lnTo>
                  <a:lnTo>
                    <a:pt x="677" y="900"/>
                  </a:lnTo>
                  <a:lnTo>
                    <a:pt x="710" y="876"/>
                  </a:lnTo>
                  <a:lnTo>
                    <a:pt x="710" y="876"/>
                  </a:lnTo>
                  <a:lnTo>
                    <a:pt x="685" y="840"/>
                  </a:lnTo>
                  <a:lnTo>
                    <a:pt x="653" y="827"/>
                  </a:lnTo>
                  <a:lnTo>
                    <a:pt x="642" y="824"/>
                  </a:lnTo>
                  <a:lnTo>
                    <a:pt x="642" y="824"/>
                  </a:lnTo>
                  <a:lnTo>
                    <a:pt x="641" y="823"/>
                  </a:lnTo>
                  <a:lnTo>
                    <a:pt x="641" y="823"/>
                  </a:lnTo>
                  <a:lnTo>
                    <a:pt x="633" y="820"/>
                  </a:lnTo>
                  <a:lnTo>
                    <a:pt x="632" y="820"/>
                  </a:lnTo>
                  <a:lnTo>
                    <a:pt x="632" y="820"/>
                  </a:lnTo>
                  <a:lnTo>
                    <a:pt x="628" y="819"/>
                  </a:lnTo>
                  <a:lnTo>
                    <a:pt x="609" y="799"/>
                  </a:lnTo>
                  <a:lnTo>
                    <a:pt x="589" y="788"/>
                  </a:lnTo>
                  <a:lnTo>
                    <a:pt x="568" y="786"/>
                  </a:lnTo>
                  <a:lnTo>
                    <a:pt x="543" y="811"/>
                  </a:lnTo>
                  <a:lnTo>
                    <a:pt x="528" y="814"/>
                  </a:lnTo>
                  <a:lnTo>
                    <a:pt x="525" y="814"/>
                  </a:lnTo>
                  <a:lnTo>
                    <a:pt x="525" y="814"/>
                  </a:lnTo>
                  <a:lnTo>
                    <a:pt x="525" y="815"/>
                  </a:lnTo>
                  <a:lnTo>
                    <a:pt x="524" y="815"/>
                  </a:lnTo>
                  <a:lnTo>
                    <a:pt x="524" y="815"/>
                  </a:lnTo>
                  <a:lnTo>
                    <a:pt x="524" y="814"/>
                  </a:lnTo>
                  <a:lnTo>
                    <a:pt x="489" y="811"/>
                  </a:lnTo>
                  <a:lnTo>
                    <a:pt x="475" y="806"/>
                  </a:lnTo>
                  <a:lnTo>
                    <a:pt x="456" y="801"/>
                  </a:lnTo>
                  <a:lnTo>
                    <a:pt x="441" y="796"/>
                  </a:lnTo>
                  <a:lnTo>
                    <a:pt x="413" y="791"/>
                  </a:lnTo>
                  <a:lnTo>
                    <a:pt x="388" y="796"/>
                  </a:lnTo>
                  <a:lnTo>
                    <a:pt x="388" y="786"/>
                  </a:lnTo>
                  <a:lnTo>
                    <a:pt x="406" y="784"/>
                  </a:lnTo>
                  <a:lnTo>
                    <a:pt x="406" y="784"/>
                  </a:lnTo>
                  <a:lnTo>
                    <a:pt x="406" y="784"/>
                  </a:lnTo>
                  <a:lnTo>
                    <a:pt x="407" y="784"/>
                  </a:lnTo>
                  <a:lnTo>
                    <a:pt x="407" y="784"/>
                  </a:lnTo>
                  <a:lnTo>
                    <a:pt x="407" y="784"/>
                  </a:lnTo>
                  <a:lnTo>
                    <a:pt x="421" y="783"/>
                  </a:lnTo>
                  <a:lnTo>
                    <a:pt x="421" y="783"/>
                  </a:lnTo>
                  <a:lnTo>
                    <a:pt x="423" y="783"/>
                  </a:lnTo>
                  <a:lnTo>
                    <a:pt x="423" y="783"/>
                  </a:lnTo>
                  <a:lnTo>
                    <a:pt x="424" y="783"/>
                  </a:lnTo>
                  <a:lnTo>
                    <a:pt x="432" y="782"/>
                  </a:lnTo>
                  <a:lnTo>
                    <a:pt x="432" y="782"/>
                  </a:lnTo>
                  <a:lnTo>
                    <a:pt x="475" y="782"/>
                  </a:lnTo>
                  <a:lnTo>
                    <a:pt x="493" y="785"/>
                  </a:lnTo>
                  <a:lnTo>
                    <a:pt x="518" y="774"/>
                  </a:lnTo>
                  <a:lnTo>
                    <a:pt x="531" y="758"/>
                  </a:lnTo>
                  <a:lnTo>
                    <a:pt x="537" y="741"/>
                  </a:lnTo>
                  <a:lnTo>
                    <a:pt x="557" y="743"/>
                  </a:lnTo>
                  <a:lnTo>
                    <a:pt x="581" y="743"/>
                  </a:lnTo>
                  <a:lnTo>
                    <a:pt x="588" y="732"/>
                  </a:lnTo>
                  <a:lnTo>
                    <a:pt x="590" y="723"/>
                  </a:lnTo>
                  <a:lnTo>
                    <a:pt x="585" y="711"/>
                  </a:lnTo>
                  <a:lnTo>
                    <a:pt x="564" y="704"/>
                  </a:lnTo>
                  <a:lnTo>
                    <a:pt x="567" y="692"/>
                  </a:lnTo>
                  <a:lnTo>
                    <a:pt x="553" y="683"/>
                  </a:lnTo>
                  <a:lnTo>
                    <a:pt x="531" y="685"/>
                  </a:lnTo>
                  <a:lnTo>
                    <a:pt x="514" y="697"/>
                  </a:lnTo>
                  <a:lnTo>
                    <a:pt x="513" y="694"/>
                  </a:lnTo>
                  <a:lnTo>
                    <a:pt x="513" y="694"/>
                  </a:lnTo>
                  <a:lnTo>
                    <a:pt x="510" y="687"/>
                  </a:lnTo>
                  <a:lnTo>
                    <a:pt x="523" y="676"/>
                  </a:lnTo>
                  <a:lnTo>
                    <a:pt x="523" y="676"/>
                  </a:lnTo>
                  <a:lnTo>
                    <a:pt x="527" y="672"/>
                  </a:lnTo>
                  <a:lnTo>
                    <a:pt x="528" y="672"/>
                  </a:lnTo>
                  <a:lnTo>
                    <a:pt x="528" y="672"/>
                  </a:lnTo>
                  <a:lnTo>
                    <a:pt x="532" y="667"/>
                  </a:lnTo>
                  <a:lnTo>
                    <a:pt x="533" y="668"/>
                  </a:lnTo>
                  <a:lnTo>
                    <a:pt x="533" y="668"/>
                  </a:lnTo>
                  <a:lnTo>
                    <a:pt x="534" y="668"/>
                  </a:lnTo>
                  <a:lnTo>
                    <a:pt x="572" y="680"/>
                  </a:lnTo>
                  <a:lnTo>
                    <a:pt x="573" y="677"/>
                  </a:lnTo>
                  <a:lnTo>
                    <a:pt x="573" y="677"/>
                  </a:lnTo>
                  <a:lnTo>
                    <a:pt x="574" y="675"/>
                  </a:lnTo>
                  <a:lnTo>
                    <a:pt x="574" y="675"/>
                  </a:lnTo>
                  <a:lnTo>
                    <a:pt x="574" y="675"/>
                  </a:lnTo>
                  <a:lnTo>
                    <a:pt x="575" y="674"/>
                  </a:lnTo>
                  <a:lnTo>
                    <a:pt x="575" y="674"/>
                  </a:lnTo>
                  <a:lnTo>
                    <a:pt x="586" y="656"/>
                  </a:lnTo>
                  <a:lnTo>
                    <a:pt x="593" y="636"/>
                  </a:lnTo>
                  <a:lnTo>
                    <a:pt x="618" y="620"/>
                  </a:lnTo>
                  <a:lnTo>
                    <a:pt x="620" y="595"/>
                  </a:lnTo>
                  <a:lnTo>
                    <a:pt x="627" y="592"/>
                  </a:lnTo>
                  <a:lnTo>
                    <a:pt x="627" y="592"/>
                  </a:lnTo>
                  <a:lnTo>
                    <a:pt x="637" y="585"/>
                  </a:lnTo>
                  <a:lnTo>
                    <a:pt x="637" y="585"/>
                  </a:lnTo>
                  <a:lnTo>
                    <a:pt x="648" y="577"/>
                  </a:lnTo>
                  <a:lnTo>
                    <a:pt x="653" y="541"/>
                  </a:lnTo>
                  <a:lnTo>
                    <a:pt x="679" y="490"/>
                  </a:lnTo>
                  <a:lnTo>
                    <a:pt x="679" y="486"/>
                  </a:lnTo>
                  <a:lnTo>
                    <a:pt x="679" y="486"/>
                  </a:lnTo>
                  <a:lnTo>
                    <a:pt x="680" y="479"/>
                  </a:lnTo>
                  <a:lnTo>
                    <a:pt x="683" y="455"/>
                  </a:lnTo>
                  <a:close/>
                </a:path>
              </a:pathLst>
            </a:custGeom>
            <a:grpFill/>
            <a:ln w="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itchFamily="-1" charset="0"/>
                <a:ea typeface="ヒラギノ角ゴ ProN W3" pitchFamily="-1" charset="-128"/>
                <a:cs typeface="+mn-cs"/>
                <a:sym typeface="Helvetica Neue Light" pitchFamily="-1" charset="0"/>
              </a:endParaRPr>
            </a:p>
          </p:txBody>
        </p:sp>
      </p:grpSp>
      <p:sp>
        <p:nvSpPr>
          <p:cNvPr id="190" name="Freeform 6">
            <a:extLst>
              <a:ext uri="{FF2B5EF4-FFF2-40B4-BE49-F238E27FC236}">
                <a16:creationId xmlns:a16="http://schemas.microsoft.com/office/drawing/2014/main" id="{A6968B3E-4902-4726-83DD-BC915069A813}"/>
              </a:ext>
            </a:extLst>
          </p:cNvPr>
          <p:cNvSpPr>
            <a:spLocks noEditPoints="1"/>
          </p:cNvSpPr>
          <p:nvPr/>
        </p:nvSpPr>
        <p:spPr bwMode="auto">
          <a:xfrm>
            <a:off x="5786528" y="4602417"/>
            <a:ext cx="1961820" cy="2757995"/>
          </a:xfrm>
          <a:custGeom>
            <a:avLst/>
            <a:gdLst>
              <a:gd name="T0" fmla="*/ 66 w 754"/>
              <a:gd name="T1" fmla="*/ 1039 h 1060"/>
              <a:gd name="T2" fmla="*/ 160 w 754"/>
              <a:gd name="T3" fmla="*/ 993 h 1060"/>
              <a:gd name="T4" fmla="*/ 121 w 754"/>
              <a:gd name="T5" fmla="*/ 1028 h 1060"/>
              <a:gd name="T6" fmla="*/ 156 w 754"/>
              <a:gd name="T7" fmla="*/ 1053 h 1060"/>
              <a:gd name="T8" fmla="*/ 256 w 754"/>
              <a:gd name="T9" fmla="*/ 1048 h 1060"/>
              <a:gd name="T10" fmla="*/ 318 w 754"/>
              <a:gd name="T11" fmla="*/ 1008 h 1060"/>
              <a:gd name="T12" fmla="*/ 337 w 754"/>
              <a:gd name="T13" fmla="*/ 976 h 1060"/>
              <a:gd name="T14" fmla="*/ 361 w 754"/>
              <a:gd name="T15" fmla="*/ 972 h 1060"/>
              <a:gd name="T16" fmla="*/ 431 w 754"/>
              <a:gd name="T17" fmla="*/ 945 h 1060"/>
              <a:gd name="T18" fmla="*/ 559 w 754"/>
              <a:gd name="T19" fmla="*/ 892 h 1060"/>
              <a:gd name="T20" fmla="*/ 628 w 754"/>
              <a:gd name="T21" fmla="*/ 872 h 1060"/>
              <a:gd name="T22" fmla="*/ 660 w 754"/>
              <a:gd name="T23" fmla="*/ 833 h 1060"/>
              <a:gd name="T24" fmla="*/ 731 w 754"/>
              <a:gd name="T25" fmla="*/ 681 h 1060"/>
              <a:gd name="T26" fmla="*/ 685 w 754"/>
              <a:gd name="T27" fmla="*/ 464 h 1060"/>
              <a:gd name="T28" fmla="*/ 685 w 754"/>
              <a:gd name="T29" fmla="*/ 389 h 1060"/>
              <a:gd name="T30" fmla="*/ 703 w 754"/>
              <a:gd name="T31" fmla="*/ 395 h 1060"/>
              <a:gd name="T32" fmla="*/ 713 w 754"/>
              <a:gd name="T33" fmla="*/ 391 h 1060"/>
              <a:gd name="T34" fmla="*/ 754 w 754"/>
              <a:gd name="T35" fmla="*/ 357 h 1060"/>
              <a:gd name="T36" fmla="*/ 623 w 754"/>
              <a:gd name="T37" fmla="*/ 347 h 1060"/>
              <a:gd name="T38" fmla="*/ 466 w 754"/>
              <a:gd name="T39" fmla="*/ 347 h 1060"/>
              <a:gd name="T40" fmla="*/ 443 w 754"/>
              <a:gd name="T41" fmla="*/ 174 h 1060"/>
              <a:gd name="T42" fmla="*/ 509 w 754"/>
              <a:gd name="T43" fmla="*/ 105 h 1060"/>
              <a:gd name="T44" fmla="*/ 557 w 754"/>
              <a:gd name="T45" fmla="*/ 47 h 1060"/>
              <a:gd name="T46" fmla="*/ 491 w 754"/>
              <a:gd name="T47" fmla="*/ 30 h 1060"/>
              <a:gd name="T48" fmla="*/ 480 w 754"/>
              <a:gd name="T49" fmla="*/ 60 h 1060"/>
              <a:gd name="T50" fmla="*/ 395 w 754"/>
              <a:gd name="T51" fmla="*/ 45 h 1060"/>
              <a:gd name="T52" fmla="*/ 335 w 754"/>
              <a:gd name="T53" fmla="*/ 128 h 1060"/>
              <a:gd name="T54" fmla="*/ 275 w 754"/>
              <a:gd name="T55" fmla="*/ 196 h 1060"/>
              <a:gd name="T56" fmla="*/ 350 w 754"/>
              <a:gd name="T57" fmla="*/ 246 h 1060"/>
              <a:gd name="T58" fmla="*/ 312 w 754"/>
              <a:gd name="T59" fmla="*/ 331 h 1060"/>
              <a:gd name="T60" fmla="*/ 220 w 754"/>
              <a:gd name="T61" fmla="*/ 319 h 1060"/>
              <a:gd name="T62" fmla="*/ 180 w 754"/>
              <a:gd name="T63" fmla="*/ 300 h 1060"/>
              <a:gd name="T64" fmla="*/ 82 w 754"/>
              <a:gd name="T65" fmla="*/ 347 h 1060"/>
              <a:gd name="T66" fmla="*/ 83 w 754"/>
              <a:gd name="T67" fmla="*/ 392 h 1060"/>
              <a:gd name="T68" fmla="*/ 136 w 754"/>
              <a:gd name="T69" fmla="*/ 423 h 1060"/>
              <a:gd name="T70" fmla="*/ 89 w 754"/>
              <a:gd name="T71" fmla="*/ 493 h 1060"/>
              <a:gd name="T72" fmla="*/ 72 w 754"/>
              <a:gd name="T73" fmla="*/ 560 h 1060"/>
              <a:gd name="T74" fmla="*/ 139 w 754"/>
              <a:gd name="T75" fmla="*/ 558 h 1060"/>
              <a:gd name="T76" fmla="*/ 252 w 754"/>
              <a:gd name="T77" fmla="*/ 578 h 1060"/>
              <a:gd name="T78" fmla="*/ 188 w 754"/>
              <a:gd name="T79" fmla="*/ 639 h 1060"/>
              <a:gd name="T80" fmla="*/ 164 w 754"/>
              <a:gd name="T81" fmla="*/ 710 h 1060"/>
              <a:gd name="T82" fmla="*/ 125 w 754"/>
              <a:gd name="T83" fmla="*/ 775 h 1060"/>
              <a:gd name="T84" fmla="*/ 198 w 754"/>
              <a:gd name="T85" fmla="*/ 757 h 1060"/>
              <a:gd name="T86" fmla="*/ 250 w 754"/>
              <a:gd name="T87" fmla="*/ 730 h 1060"/>
              <a:gd name="T88" fmla="*/ 307 w 754"/>
              <a:gd name="T89" fmla="*/ 772 h 1060"/>
              <a:gd name="T90" fmla="*/ 143 w 754"/>
              <a:gd name="T91" fmla="*/ 792 h 1060"/>
              <a:gd name="T92" fmla="*/ 110 w 754"/>
              <a:gd name="T93" fmla="*/ 862 h 1060"/>
              <a:gd name="T94" fmla="*/ 73 w 754"/>
              <a:gd name="T95" fmla="*/ 856 h 1060"/>
              <a:gd name="T96" fmla="*/ 9 w 754"/>
              <a:gd name="T97" fmla="*/ 860 h 1060"/>
              <a:gd name="T98" fmla="*/ 82 w 754"/>
              <a:gd name="T99" fmla="*/ 903 h 1060"/>
              <a:gd name="T100" fmla="*/ 65 w 754"/>
              <a:gd name="T101" fmla="*/ 924 h 1060"/>
              <a:gd name="T102" fmla="*/ 63 w 754"/>
              <a:gd name="T103" fmla="*/ 988 h 1060"/>
              <a:gd name="T104" fmla="*/ 127 w 754"/>
              <a:gd name="T105" fmla="*/ 979 h 1060"/>
              <a:gd name="T106" fmla="*/ 206 w 754"/>
              <a:gd name="T107" fmla="*/ 482 h 1060"/>
              <a:gd name="T108" fmla="*/ 225 w 754"/>
              <a:gd name="T109" fmla="*/ 557 h 1060"/>
              <a:gd name="T110" fmla="*/ 237 w 754"/>
              <a:gd name="T111" fmla="*/ 521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54" h="1060">
                <a:moveTo>
                  <a:pt x="88" y="992"/>
                </a:moveTo>
                <a:lnTo>
                  <a:pt x="71" y="1027"/>
                </a:lnTo>
                <a:lnTo>
                  <a:pt x="44" y="1038"/>
                </a:lnTo>
                <a:lnTo>
                  <a:pt x="66" y="1039"/>
                </a:lnTo>
                <a:lnTo>
                  <a:pt x="85" y="1024"/>
                </a:lnTo>
                <a:lnTo>
                  <a:pt x="101" y="1006"/>
                </a:lnTo>
                <a:lnTo>
                  <a:pt x="121" y="1004"/>
                </a:lnTo>
                <a:lnTo>
                  <a:pt x="160" y="993"/>
                </a:lnTo>
                <a:lnTo>
                  <a:pt x="147" y="1005"/>
                </a:lnTo>
                <a:lnTo>
                  <a:pt x="171" y="1009"/>
                </a:lnTo>
                <a:lnTo>
                  <a:pt x="135" y="1028"/>
                </a:lnTo>
                <a:lnTo>
                  <a:pt x="121" y="1028"/>
                </a:lnTo>
                <a:lnTo>
                  <a:pt x="103" y="1042"/>
                </a:lnTo>
                <a:lnTo>
                  <a:pt x="124" y="1048"/>
                </a:lnTo>
                <a:lnTo>
                  <a:pt x="124" y="1060"/>
                </a:lnTo>
                <a:lnTo>
                  <a:pt x="156" y="1053"/>
                </a:lnTo>
                <a:lnTo>
                  <a:pt x="167" y="1044"/>
                </a:lnTo>
                <a:lnTo>
                  <a:pt x="181" y="1049"/>
                </a:lnTo>
                <a:lnTo>
                  <a:pt x="233" y="1055"/>
                </a:lnTo>
                <a:lnTo>
                  <a:pt x="256" y="1048"/>
                </a:lnTo>
                <a:lnTo>
                  <a:pt x="277" y="1043"/>
                </a:lnTo>
                <a:lnTo>
                  <a:pt x="289" y="1024"/>
                </a:lnTo>
                <a:lnTo>
                  <a:pt x="309" y="1024"/>
                </a:lnTo>
                <a:lnTo>
                  <a:pt x="318" y="1008"/>
                </a:lnTo>
                <a:lnTo>
                  <a:pt x="350" y="1009"/>
                </a:lnTo>
                <a:lnTo>
                  <a:pt x="344" y="993"/>
                </a:lnTo>
                <a:lnTo>
                  <a:pt x="348" y="979"/>
                </a:lnTo>
                <a:lnTo>
                  <a:pt x="337" y="976"/>
                </a:lnTo>
                <a:lnTo>
                  <a:pt x="342" y="957"/>
                </a:lnTo>
                <a:lnTo>
                  <a:pt x="355" y="958"/>
                </a:lnTo>
                <a:lnTo>
                  <a:pt x="368" y="947"/>
                </a:lnTo>
                <a:lnTo>
                  <a:pt x="361" y="972"/>
                </a:lnTo>
                <a:lnTo>
                  <a:pt x="378" y="987"/>
                </a:lnTo>
                <a:lnTo>
                  <a:pt x="396" y="970"/>
                </a:lnTo>
                <a:lnTo>
                  <a:pt x="419" y="967"/>
                </a:lnTo>
                <a:lnTo>
                  <a:pt x="431" y="945"/>
                </a:lnTo>
                <a:lnTo>
                  <a:pt x="451" y="950"/>
                </a:lnTo>
                <a:lnTo>
                  <a:pt x="467" y="929"/>
                </a:lnTo>
                <a:lnTo>
                  <a:pt x="504" y="908"/>
                </a:lnTo>
                <a:lnTo>
                  <a:pt x="559" y="892"/>
                </a:lnTo>
                <a:lnTo>
                  <a:pt x="570" y="867"/>
                </a:lnTo>
                <a:lnTo>
                  <a:pt x="583" y="858"/>
                </a:lnTo>
                <a:lnTo>
                  <a:pt x="591" y="886"/>
                </a:lnTo>
                <a:lnTo>
                  <a:pt x="628" y="872"/>
                </a:lnTo>
                <a:lnTo>
                  <a:pt x="664" y="882"/>
                </a:lnTo>
                <a:lnTo>
                  <a:pt x="689" y="877"/>
                </a:lnTo>
                <a:lnTo>
                  <a:pt x="664" y="845"/>
                </a:lnTo>
                <a:lnTo>
                  <a:pt x="660" y="833"/>
                </a:lnTo>
                <a:lnTo>
                  <a:pt x="677" y="833"/>
                </a:lnTo>
                <a:lnTo>
                  <a:pt x="684" y="805"/>
                </a:lnTo>
                <a:lnTo>
                  <a:pt x="714" y="723"/>
                </a:lnTo>
                <a:lnTo>
                  <a:pt x="731" y="681"/>
                </a:lnTo>
                <a:lnTo>
                  <a:pt x="706" y="576"/>
                </a:lnTo>
                <a:lnTo>
                  <a:pt x="696" y="532"/>
                </a:lnTo>
                <a:lnTo>
                  <a:pt x="712" y="500"/>
                </a:lnTo>
                <a:lnTo>
                  <a:pt x="685" y="464"/>
                </a:lnTo>
                <a:lnTo>
                  <a:pt x="675" y="406"/>
                </a:lnTo>
                <a:lnTo>
                  <a:pt x="681" y="386"/>
                </a:lnTo>
                <a:lnTo>
                  <a:pt x="681" y="386"/>
                </a:lnTo>
                <a:lnTo>
                  <a:pt x="685" y="389"/>
                </a:lnTo>
                <a:lnTo>
                  <a:pt x="691" y="391"/>
                </a:lnTo>
                <a:lnTo>
                  <a:pt x="699" y="394"/>
                </a:lnTo>
                <a:lnTo>
                  <a:pt x="699" y="394"/>
                </a:lnTo>
                <a:lnTo>
                  <a:pt x="703" y="395"/>
                </a:lnTo>
                <a:lnTo>
                  <a:pt x="706" y="395"/>
                </a:lnTo>
                <a:lnTo>
                  <a:pt x="709" y="394"/>
                </a:lnTo>
                <a:lnTo>
                  <a:pt x="711" y="393"/>
                </a:lnTo>
                <a:lnTo>
                  <a:pt x="713" y="391"/>
                </a:lnTo>
                <a:lnTo>
                  <a:pt x="713" y="390"/>
                </a:lnTo>
                <a:lnTo>
                  <a:pt x="729" y="380"/>
                </a:lnTo>
                <a:lnTo>
                  <a:pt x="741" y="369"/>
                </a:lnTo>
                <a:lnTo>
                  <a:pt x="754" y="357"/>
                </a:lnTo>
                <a:lnTo>
                  <a:pt x="697" y="355"/>
                </a:lnTo>
                <a:lnTo>
                  <a:pt x="681" y="348"/>
                </a:lnTo>
                <a:lnTo>
                  <a:pt x="645" y="362"/>
                </a:lnTo>
                <a:lnTo>
                  <a:pt x="623" y="347"/>
                </a:lnTo>
                <a:lnTo>
                  <a:pt x="586" y="271"/>
                </a:lnTo>
                <a:lnTo>
                  <a:pt x="549" y="275"/>
                </a:lnTo>
                <a:lnTo>
                  <a:pt x="510" y="340"/>
                </a:lnTo>
                <a:lnTo>
                  <a:pt x="466" y="347"/>
                </a:lnTo>
                <a:lnTo>
                  <a:pt x="407" y="283"/>
                </a:lnTo>
                <a:lnTo>
                  <a:pt x="405" y="241"/>
                </a:lnTo>
                <a:lnTo>
                  <a:pt x="446" y="223"/>
                </a:lnTo>
                <a:lnTo>
                  <a:pt x="443" y="174"/>
                </a:lnTo>
                <a:lnTo>
                  <a:pt x="463" y="153"/>
                </a:lnTo>
                <a:lnTo>
                  <a:pt x="492" y="151"/>
                </a:lnTo>
                <a:lnTo>
                  <a:pt x="511" y="134"/>
                </a:lnTo>
                <a:lnTo>
                  <a:pt x="509" y="105"/>
                </a:lnTo>
                <a:lnTo>
                  <a:pt x="525" y="96"/>
                </a:lnTo>
                <a:lnTo>
                  <a:pt x="517" y="92"/>
                </a:lnTo>
                <a:lnTo>
                  <a:pt x="526" y="65"/>
                </a:lnTo>
                <a:lnTo>
                  <a:pt x="557" y="47"/>
                </a:lnTo>
                <a:lnTo>
                  <a:pt x="564" y="33"/>
                </a:lnTo>
                <a:lnTo>
                  <a:pt x="526" y="0"/>
                </a:lnTo>
                <a:lnTo>
                  <a:pt x="514" y="30"/>
                </a:lnTo>
                <a:lnTo>
                  <a:pt x="491" y="30"/>
                </a:lnTo>
                <a:lnTo>
                  <a:pt x="498" y="76"/>
                </a:lnTo>
                <a:lnTo>
                  <a:pt x="484" y="105"/>
                </a:lnTo>
                <a:lnTo>
                  <a:pt x="461" y="104"/>
                </a:lnTo>
                <a:lnTo>
                  <a:pt x="480" y="60"/>
                </a:lnTo>
                <a:lnTo>
                  <a:pt x="450" y="27"/>
                </a:lnTo>
                <a:lnTo>
                  <a:pt x="423" y="36"/>
                </a:lnTo>
                <a:lnTo>
                  <a:pt x="428" y="50"/>
                </a:lnTo>
                <a:lnTo>
                  <a:pt x="395" y="45"/>
                </a:lnTo>
                <a:lnTo>
                  <a:pt x="384" y="68"/>
                </a:lnTo>
                <a:lnTo>
                  <a:pt x="356" y="77"/>
                </a:lnTo>
                <a:lnTo>
                  <a:pt x="329" y="107"/>
                </a:lnTo>
                <a:lnTo>
                  <a:pt x="335" y="128"/>
                </a:lnTo>
                <a:lnTo>
                  <a:pt x="342" y="145"/>
                </a:lnTo>
                <a:lnTo>
                  <a:pt x="303" y="159"/>
                </a:lnTo>
                <a:lnTo>
                  <a:pt x="285" y="177"/>
                </a:lnTo>
                <a:lnTo>
                  <a:pt x="275" y="196"/>
                </a:lnTo>
                <a:lnTo>
                  <a:pt x="306" y="214"/>
                </a:lnTo>
                <a:lnTo>
                  <a:pt x="341" y="205"/>
                </a:lnTo>
                <a:lnTo>
                  <a:pt x="368" y="210"/>
                </a:lnTo>
                <a:lnTo>
                  <a:pt x="350" y="246"/>
                </a:lnTo>
                <a:lnTo>
                  <a:pt x="320" y="247"/>
                </a:lnTo>
                <a:lnTo>
                  <a:pt x="299" y="270"/>
                </a:lnTo>
                <a:lnTo>
                  <a:pt x="314" y="299"/>
                </a:lnTo>
                <a:lnTo>
                  <a:pt x="312" y="331"/>
                </a:lnTo>
                <a:lnTo>
                  <a:pt x="301" y="329"/>
                </a:lnTo>
                <a:lnTo>
                  <a:pt x="274" y="314"/>
                </a:lnTo>
                <a:lnTo>
                  <a:pt x="242" y="302"/>
                </a:lnTo>
                <a:lnTo>
                  <a:pt x="220" y="319"/>
                </a:lnTo>
                <a:lnTo>
                  <a:pt x="228" y="342"/>
                </a:lnTo>
                <a:lnTo>
                  <a:pt x="203" y="332"/>
                </a:lnTo>
                <a:lnTo>
                  <a:pt x="201" y="316"/>
                </a:lnTo>
                <a:lnTo>
                  <a:pt x="180" y="300"/>
                </a:lnTo>
                <a:lnTo>
                  <a:pt x="157" y="304"/>
                </a:lnTo>
                <a:lnTo>
                  <a:pt x="118" y="297"/>
                </a:lnTo>
                <a:lnTo>
                  <a:pt x="113" y="333"/>
                </a:lnTo>
                <a:lnTo>
                  <a:pt x="82" y="347"/>
                </a:lnTo>
                <a:lnTo>
                  <a:pt x="90" y="375"/>
                </a:lnTo>
                <a:lnTo>
                  <a:pt x="108" y="380"/>
                </a:lnTo>
                <a:lnTo>
                  <a:pt x="113" y="399"/>
                </a:lnTo>
                <a:lnTo>
                  <a:pt x="83" y="392"/>
                </a:lnTo>
                <a:lnTo>
                  <a:pt x="79" y="419"/>
                </a:lnTo>
                <a:lnTo>
                  <a:pt x="92" y="439"/>
                </a:lnTo>
                <a:lnTo>
                  <a:pt x="106" y="427"/>
                </a:lnTo>
                <a:lnTo>
                  <a:pt x="136" y="423"/>
                </a:lnTo>
                <a:lnTo>
                  <a:pt x="138" y="440"/>
                </a:lnTo>
                <a:lnTo>
                  <a:pt x="149" y="449"/>
                </a:lnTo>
                <a:lnTo>
                  <a:pt x="100" y="462"/>
                </a:lnTo>
                <a:lnTo>
                  <a:pt x="89" y="493"/>
                </a:lnTo>
                <a:lnTo>
                  <a:pt x="63" y="502"/>
                </a:lnTo>
                <a:lnTo>
                  <a:pt x="41" y="529"/>
                </a:lnTo>
                <a:lnTo>
                  <a:pt x="65" y="550"/>
                </a:lnTo>
                <a:lnTo>
                  <a:pt x="72" y="560"/>
                </a:lnTo>
                <a:lnTo>
                  <a:pt x="99" y="562"/>
                </a:lnTo>
                <a:lnTo>
                  <a:pt x="102" y="579"/>
                </a:lnTo>
                <a:lnTo>
                  <a:pt x="117" y="579"/>
                </a:lnTo>
                <a:lnTo>
                  <a:pt x="139" y="558"/>
                </a:lnTo>
                <a:lnTo>
                  <a:pt x="140" y="586"/>
                </a:lnTo>
                <a:lnTo>
                  <a:pt x="152" y="596"/>
                </a:lnTo>
                <a:lnTo>
                  <a:pt x="227" y="595"/>
                </a:lnTo>
                <a:lnTo>
                  <a:pt x="252" y="578"/>
                </a:lnTo>
                <a:lnTo>
                  <a:pt x="248" y="599"/>
                </a:lnTo>
                <a:lnTo>
                  <a:pt x="261" y="625"/>
                </a:lnTo>
                <a:lnTo>
                  <a:pt x="219" y="619"/>
                </a:lnTo>
                <a:lnTo>
                  <a:pt x="188" y="639"/>
                </a:lnTo>
                <a:lnTo>
                  <a:pt x="168" y="685"/>
                </a:lnTo>
                <a:lnTo>
                  <a:pt x="189" y="683"/>
                </a:lnTo>
                <a:lnTo>
                  <a:pt x="192" y="692"/>
                </a:lnTo>
                <a:lnTo>
                  <a:pt x="164" y="710"/>
                </a:lnTo>
                <a:lnTo>
                  <a:pt x="150" y="746"/>
                </a:lnTo>
                <a:lnTo>
                  <a:pt x="86" y="777"/>
                </a:lnTo>
                <a:lnTo>
                  <a:pt x="92" y="791"/>
                </a:lnTo>
                <a:lnTo>
                  <a:pt x="125" y="775"/>
                </a:lnTo>
                <a:lnTo>
                  <a:pt x="156" y="775"/>
                </a:lnTo>
                <a:lnTo>
                  <a:pt x="152" y="766"/>
                </a:lnTo>
                <a:lnTo>
                  <a:pt x="165" y="764"/>
                </a:lnTo>
                <a:lnTo>
                  <a:pt x="198" y="757"/>
                </a:lnTo>
                <a:lnTo>
                  <a:pt x="216" y="749"/>
                </a:lnTo>
                <a:lnTo>
                  <a:pt x="242" y="714"/>
                </a:lnTo>
                <a:lnTo>
                  <a:pt x="260" y="705"/>
                </a:lnTo>
                <a:lnTo>
                  <a:pt x="250" y="730"/>
                </a:lnTo>
                <a:lnTo>
                  <a:pt x="244" y="751"/>
                </a:lnTo>
                <a:lnTo>
                  <a:pt x="264" y="756"/>
                </a:lnTo>
                <a:lnTo>
                  <a:pt x="300" y="763"/>
                </a:lnTo>
                <a:lnTo>
                  <a:pt x="307" y="772"/>
                </a:lnTo>
                <a:lnTo>
                  <a:pt x="264" y="765"/>
                </a:lnTo>
                <a:lnTo>
                  <a:pt x="236" y="771"/>
                </a:lnTo>
                <a:lnTo>
                  <a:pt x="186" y="790"/>
                </a:lnTo>
                <a:lnTo>
                  <a:pt x="143" y="792"/>
                </a:lnTo>
                <a:lnTo>
                  <a:pt x="125" y="797"/>
                </a:lnTo>
                <a:lnTo>
                  <a:pt x="121" y="828"/>
                </a:lnTo>
                <a:lnTo>
                  <a:pt x="96" y="840"/>
                </a:lnTo>
                <a:lnTo>
                  <a:pt x="110" y="862"/>
                </a:lnTo>
                <a:lnTo>
                  <a:pt x="137" y="873"/>
                </a:lnTo>
                <a:lnTo>
                  <a:pt x="100" y="875"/>
                </a:lnTo>
                <a:lnTo>
                  <a:pt x="83" y="870"/>
                </a:lnTo>
                <a:lnTo>
                  <a:pt x="73" y="856"/>
                </a:lnTo>
                <a:lnTo>
                  <a:pt x="52" y="874"/>
                </a:lnTo>
                <a:lnTo>
                  <a:pt x="62" y="849"/>
                </a:lnTo>
                <a:lnTo>
                  <a:pt x="22" y="858"/>
                </a:lnTo>
                <a:lnTo>
                  <a:pt x="9" y="860"/>
                </a:lnTo>
                <a:lnTo>
                  <a:pt x="0" y="884"/>
                </a:lnTo>
                <a:lnTo>
                  <a:pt x="9" y="898"/>
                </a:lnTo>
                <a:lnTo>
                  <a:pt x="54" y="900"/>
                </a:lnTo>
                <a:lnTo>
                  <a:pt x="82" y="903"/>
                </a:lnTo>
                <a:lnTo>
                  <a:pt x="103" y="903"/>
                </a:lnTo>
                <a:lnTo>
                  <a:pt x="107" y="910"/>
                </a:lnTo>
                <a:lnTo>
                  <a:pt x="80" y="919"/>
                </a:lnTo>
                <a:lnTo>
                  <a:pt x="65" y="924"/>
                </a:lnTo>
                <a:lnTo>
                  <a:pt x="34" y="947"/>
                </a:lnTo>
                <a:lnTo>
                  <a:pt x="12" y="970"/>
                </a:lnTo>
                <a:lnTo>
                  <a:pt x="47" y="968"/>
                </a:lnTo>
                <a:lnTo>
                  <a:pt x="63" y="988"/>
                </a:lnTo>
                <a:lnTo>
                  <a:pt x="77" y="979"/>
                </a:lnTo>
                <a:lnTo>
                  <a:pt x="117" y="960"/>
                </a:lnTo>
                <a:lnTo>
                  <a:pt x="136" y="971"/>
                </a:lnTo>
                <a:lnTo>
                  <a:pt x="127" y="979"/>
                </a:lnTo>
                <a:lnTo>
                  <a:pt x="88" y="992"/>
                </a:lnTo>
                <a:close/>
                <a:moveTo>
                  <a:pt x="244" y="454"/>
                </a:moveTo>
                <a:lnTo>
                  <a:pt x="243" y="479"/>
                </a:lnTo>
                <a:lnTo>
                  <a:pt x="206" y="482"/>
                </a:lnTo>
                <a:lnTo>
                  <a:pt x="244" y="454"/>
                </a:lnTo>
                <a:close/>
                <a:moveTo>
                  <a:pt x="253" y="532"/>
                </a:moveTo>
                <a:lnTo>
                  <a:pt x="246" y="575"/>
                </a:lnTo>
                <a:lnTo>
                  <a:pt x="225" y="557"/>
                </a:lnTo>
                <a:lnTo>
                  <a:pt x="218" y="520"/>
                </a:lnTo>
                <a:lnTo>
                  <a:pt x="207" y="513"/>
                </a:lnTo>
                <a:lnTo>
                  <a:pt x="254" y="498"/>
                </a:lnTo>
                <a:lnTo>
                  <a:pt x="237" y="521"/>
                </a:lnTo>
                <a:lnTo>
                  <a:pt x="253" y="53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191" name="Freeform 7">
            <a:extLst>
              <a:ext uri="{FF2B5EF4-FFF2-40B4-BE49-F238E27FC236}">
                <a16:creationId xmlns:a16="http://schemas.microsoft.com/office/drawing/2014/main" id="{032AADCA-7725-4B63-868F-0401A2C24BC3}"/>
              </a:ext>
            </a:extLst>
          </p:cNvPr>
          <p:cNvSpPr>
            <a:spLocks/>
          </p:cNvSpPr>
          <p:nvPr/>
        </p:nvSpPr>
        <p:spPr bwMode="auto">
          <a:xfrm>
            <a:off x="5877593" y="5609346"/>
            <a:ext cx="124890" cy="72853"/>
          </a:xfrm>
          <a:custGeom>
            <a:avLst/>
            <a:gdLst>
              <a:gd name="T0" fmla="*/ 0 w 48"/>
              <a:gd name="T1" fmla="*/ 9 h 28"/>
              <a:gd name="T2" fmla="*/ 38 w 48"/>
              <a:gd name="T3" fmla="*/ 28 h 28"/>
              <a:gd name="T4" fmla="*/ 48 w 48"/>
              <a:gd name="T5" fmla="*/ 5 h 28"/>
              <a:gd name="T6" fmla="*/ 36 w 48"/>
              <a:gd name="T7" fmla="*/ 0 h 28"/>
              <a:gd name="T8" fmla="*/ 0 w 48"/>
              <a:gd name="T9" fmla="*/ 9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28">
                <a:moveTo>
                  <a:pt x="0" y="9"/>
                </a:moveTo>
                <a:lnTo>
                  <a:pt x="38" y="28"/>
                </a:lnTo>
                <a:lnTo>
                  <a:pt x="48" y="5"/>
                </a:lnTo>
                <a:lnTo>
                  <a:pt x="36" y="0"/>
                </a:lnTo>
                <a:lnTo>
                  <a:pt x="0" y="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192" name="Freeform 8">
            <a:extLst>
              <a:ext uri="{FF2B5EF4-FFF2-40B4-BE49-F238E27FC236}">
                <a16:creationId xmlns:a16="http://schemas.microsoft.com/office/drawing/2014/main" id="{96282FB6-60F0-4401-97D6-B17BD2508E2A}"/>
              </a:ext>
            </a:extLst>
          </p:cNvPr>
          <p:cNvSpPr>
            <a:spLocks/>
          </p:cNvSpPr>
          <p:nvPr/>
        </p:nvSpPr>
        <p:spPr bwMode="auto">
          <a:xfrm>
            <a:off x="6031105" y="5367370"/>
            <a:ext cx="46834" cy="67649"/>
          </a:xfrm>
          <a:custGeom>
            <a:avLst/>
            <a:gdLst>
              <a:gd name="T0" fmla="*/ 17 w 18"/>
              <a:gd name="T1" fmla="*/ 26 h 26"/>
              <a:gd name="T2" fmla="*/ 18 w 18"/>
              <a:gd name="T3" fmla="*/ 3 h 26"/>
              <a:gd name="T4" fmla="*/ 0 w 18"/>
              <a:gd name="T5" fmla="*/ 0 h 26"/>
              <a:gd name="T6" fmla="*/ 1 w 18"/>
              <a:gd name="T7" fmla="*/ 18 h 26"/>
              <a:gd name="T8" fmla="*/ 17 w 18"/>
              <a:gd name="T9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26">
                <a:moveTo>
                  <a:pt x="17" y="26"/>
                </a:moveTo>
                <a:lnTo>
                  <a:pt x="18" y="3"/>
                </a:lnTo>
                <a:lnTo>
                  <a:pt x="0" y="0"/>
                </a:lnTo>
                <a:lnTo>
                  <a:pt x="1" y="18"/>
                </a:lnTo>
                <a:lnTo>
                  <a:pt x="17" y="2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90" name="Freeform 90">
            <a:extLst>
              <a:ext uri="{FF2B5EF4-FFF2-40B4-BE49-F238E27FC236}">
                <a16:creationId xmlns:a16="http://schemas.microsoft.com/office/drawing/2014/main" id="{BEB6D0EB-5239-4563-875D-EAA4D9E28227}"/>
              </a:ext>
            </a:extLst>
          </p:cNvPr>
          <p:cNvSpPr>
            <a:spLocks/>
          </p:cNvSpPr>
          <p:nvPr/>
        </p:nvSpPr>
        <p:spPr bwMode="auto">
          <a:xfrm>
            <a:off x="10800264" y="7334603"/>
            <a:ext cx="78139" cy="47295"/>
          </a:xfrm>
          <a:custGeom>
            <a:avLst/>
            <a:gdLst>
              <a:gd name="T0" fmla="*/ 2147483647 w 44"/>
              <a:gd name="T1" fmla="*/ 2147483647 h 26"/>
              <a:gd name="T2" fmla="*/ 2147483647 w 44"/>
              <a:gd name="T3" fmla="*/ 2147483647 h 26"/>
              <a:gd name="T4" fmla="*/ 2147483647 w 44"/>
              <a:gd name="T5" fmla="*/ 2147483647 h 26"/>
              <a:gd name="T6" fmla="*/ 0 w 44"/>
              <a:gd name="T7" fmla="*/ 2147483647 h 26"/>
              <a:gd name="T8" fmla="*/ 2147483647 w 44"/>
              <a:gd name="T9" fmla="*/ 0 h 26"/>
              <a:gd name="T10" fmla="*/ 2147483647 w 44"/>
              <a:gd name="T11" fmla="*/ 2147483647 h 26"/>
              <a:gd name="T12" fmla="*/ 2147483647 w 44"/>
              <a:gd name="T13" fmla="*/ 2147483647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26"/>
              <a:gd name="T23" fmla="*/ 44 w 44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26">
                <a:moveTo>
                  <a:pt x="44" y="21"/>
                </a:moveTo>
                <a:lnTo>
                  <a:pt x="32" y="26"/>
                </a:lnTo>
                <a:lnTo>
                  <a:pt x="15" y="24"/>
                </a:lnTo>
                <a:lnTo>
                  <a:pt x="0" y="12"/>
                </a:lnTo>
                <a:lnTo>
                  <a:pt x="12" y="0"/>
                </a:lnTo>
                <a:lnTo>
                  <a:pt x="29" y="3"/>
                </a:lnTo>
                <a:lnTo>
                  <a:pt x="44" y="2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  <a:sym typeface="Helvetica Neue Light" pitchFamily="-1" charset="0"/>
            </a:endParaRPr>
          </a:p>
        </p:txBody>
      </p:sp>
      <p:sp>
        <p:nvSpPr>
          <p:cNvPr id="109" name="任意多边形 4">
            <a:extLst>
              <a:ext uri="{FF2B5EF4-FFF2-40B4-BE49-F238E27FC236}">
                <a16:creationId xmlns:a16="http://schemas.microsoft.com/office/drawing/2014/main" id="{DBF7031B-4E69-4B42-870B-07C688A5D427}"/>
              </a:ext>
            </a:extLst>
          </p:cNvPr>
          <p:cNvSpPr>
            <a:spLocks/>
          </p:cNvSpPr>
          <p:nvPr/>
        </p:nvSpPr>
        <p:spPr bwMode="auto">
          <a:xfrm>
            <a:off x="7029374" y="8482023"/>
            <a:ext cx="22619" cy="24675"/>
          </a:xfrm>
          <a:custGeom>
            <a:avLst/>
            <a:gdLst>
              <a:gd name="T0" fmla="*/ 2147483647 w 138"/>
              <a:gd name="T1" fmla="*/ 0 h 141"/>
              <a:gd name="T2" fmla="*/ 0 w 138"/>
              <a:gd name="T3" fmla="*/ 2147483647 h 141"/>
              <a:gd name="T4" fmla="*/ 2147483647 w 138"/>
              <a:gd name="T5" fmla="*/ 2147483647 h 141"/>
              <a:gd name="T6" fmla="*/ 2147483647 w 138"/>
              <a:gd name="T7" fmla="*/ 0 h 141"/>
              <a:gd name="T8" fmla="*/ 0 60000 65536"/>
              <a:gd name="T9" fmla="*/ 0 60000 65536"/>
              <a:gd name="T10" fmla="*/ 0 60000 65536"/>
              <a:gd name="T11" fmla="*/ 0 60000 65536"/>
              <a:gd name="T12" fmla="*/ 0 w 138"/>
              <a:gd name="T13" fmla="*/ 0 h 141"/>
              <a:gd name="T14" fmla="*/ 138 w 138"/>
              <a:gd name="T15" fmla="*/ 141 h 1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8" h="141">
                <a:moveTo>
                  <a:pt x="0" y="99"/>
                </a:moveTo>
                <a:lnTo>
                  <a:pt x="55" y="141"/>
                </a:lnTo>
                <a:lnTo>
                  <a:pt x="99" y="125"/>
                </a:lnTo>
                <a:lnTo>
                  <a:pt x="123" y="93"/>
                </a:lnTo>
                <a:lnTo>
                  <a:pt x="138" y="50"/>
                </a:lnTo>
                <a:lnTo>
                  <a:pt x="66" y="0"/>
                </a:lnTo>
                <a:lnTo>
                  <a:pt x="30" y="35"/>
                </a:lnTo>
                <a:lnTo>
                  <a:pt x="34" y="72"/>
                </a:lnTo>
                <a:lnTo>
                  <a:pt x="0" y="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  <a:sym typeface="Helvetica Neue Light" pitchFamily="-1" charset="0"/>
            </a:endParaRPr>
          </a:p>
        </p:txBody>
      </p:sp>
      <p:sp>
        <p:nvSpPr>
          <p:cNvPr id="110" name="任意多边形 4">
            <a:extLst>
              <a:ext uri="{FF2B5EF4-FFF2-40B4-BE49-F238E27FC236}">
                <a16:creationId xmlns:a16="http://schemas.microsoft.com/office/drawing/2014/main" id="{98F4493D-9DDF-49B6-BDCB-09BBB9232941}"/>
              </a:ext>
            </a:extLst>
          </p:cNvPr>
          <p:cNvSpPr>
            <a:spLocks/>
          </p:cNvSpPr>
          <p:nvPr/>
        </p:nvSpPr>
        <p:spPr bwMode="auto">
          <a:xfrm>
            <a:off x="7010866" y="8506699"/>
            <a:ext cx="14395" cy="18508"/>
          </a:xfrm>
          <a:custGeom>
            <a:avLst/>
            <a:gdLst>
              <a:gd name="T0" fmla="*/ 2147483647 w 78"/>
              <a:gd name="T1" fmla="*/ 0 h 99"/>
              <a:gd name="T2" fmla="*/ 0 w 78"/>
              <a:gd name="T3" fmla="*/ 2147483647 h 99"/>
              <a:gd name="T4" fmla="*/ 2147483647 w 78"/>
              <a:gd name="T5" fmla="*/ 2147483647 h 99"/>
              <a:gd name="T6" fmla="*/ 2147483647 w 78"/>
              <a:gd name="T7" fmla="*/ 0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8"/>
              <a:gd name="T13" fmla="*/ 0 h 99"/>
              <a:gd name="T14" fmla="*/ 78 w 78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" h="99">
                <a:moveTo>
                  <a:pt x="0" y="26"/>
                </a:moveTo>
                <a:lnTo>
                  <a:pt x="26" y="53"/>
                </a:lnTo>
                <a:lnTo>
                  <a:pt x="20" y="76"/>
                </a:lnTo>
                <a:lnTo>
                  <a:pt x="35" y="99"/>
                </a:lnTo>
                <a:lnTo>
                  <a:pt x="74" y="81"/>
                </a:lnTo>
                <a:lnTo>
                  <a:pt x="78" y="32"/>
                </a:lnTo>
                <a:lnTo>
                  <a:pt x="52" y="0"/>
                </a:lnTo>
                <a:lnTo>
                  <a:pt x="20" y="5"/>
                </a:lnTo>
                <a:lnTo>
                  <a:pt x="0" y="2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  <a:sym typeface="Helvetica Neue Light" pitchFamily="-1" charset="0"/>
            </a:endParaRPr>
          </a:p>
        </p:txBody>
      </p:sp>
      <p:sp>
        <p:nvSpPr>
          <p:cNvPr id="111" name="任意多边形 4">
            <a:extLst>
              <a:ext uri="{FF2B5EF4-FFF2-40B4-BE49-F238E27FC236}">
                <a16:creationId xmlns:a16="http://schemas.microsoft.com/office/drawing/2014/main" id="{130E4E5A-15C4-45CA-805D-5F646BC02941}"/>
              </a:ext>
            </a:extLst>
          </p:cNvPr>
          <p:cNvSpPr>
            <a:spLocks/>
          </p:cNvSpPr>
          <p:nvPr/>
        </p:nvSpPr>
        <p:spPr bwMode="auto">
          <a:xfrm>
            <a:off x="6977965" y="8519037"/>
            <a:ext cx="20563" cy="16450"/>
          </a:xfrm>
          <a:custGeom>
            <a:avLst/>
            <a:gdLst>
              <a:gd name="T0" fmla="*/ 2147483647 w 114"/>
              <a:gd name="T1" fmla="*/ 0 h 94"/>
              <a:gd name="T2" fmla="*/ 0 w 114"/>
              <a:gd name="T3" fmla="*/ 2147483647 h 94"/>
              <a:gd name="T4" fmla="*/ 2147483647 w 114"/>
              <a:gd name="T5" fmla="*/ 2147483647 h 94"/>
              <a:gd name="T6" fmla="*/ 2147483647 w 114"/>
              <a:gd name="T7" fmla="*/ 0 h 94"/>
              <a:gd name="T8" fmla="*/ 0 60000 65536"/>
              <a:gd name="T9" fmla="*/ 0 60000 65536"/>
              <a:gd name="T10" fmla="*/ 0 60000 65536"/>
              <a:gd name="T11" fmla="*/ 0 60000 65536"/>
              <a:gd name="T12" fmla="*/ 0 w 114"/>
              <a:gd name="T13" fmla="*/ 0 h 94"/>
              <a:gd name="T14" fmla="*/ 114 w 114"/>
              <a:gd name="T15" fmla="*/ 94 h 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4" h="94">
                <a:moveTo>
                  <a:pt x="0" y="26"/>
                </a:moveTo>
                <a:lnTo>
                  <a:pt x="18" y="49"/>
                </a:lnTo>
                <a:lnTo>
                  <a:pt x="45" y="51"/>
                </a:lnTo>
                <a:lnTo>
                  <a:pt x="60" y="72"/>
                </a:lnTo>
                <a:lnTo>
                  <a:pt x="88" y="94"/>
                </a:lnTo>
                <a:lnTo>
                  <a:pt x="114" y="90"/>
                </a:lnTo>
                <a:lnTo>
                  <a:pt x="102" y="64"/>
                </a:lnTo>
                <a:lnTo>
                  <a:pt x="70" y="43"/>
                </a:lnTo>
                <a:lnTo>
                  <a:pt x="55" y="18"/>
                </a:lnTo>
                <a:lnTo>
                  <a:pt x="52" y="0"/>
                </a:lnTo>
                <a:lnTo>
                  <a:pt x="22" y="1"/>
                </a:lnTo>
                <a:lnTo>
                  <a:pt x="0" y="2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  <a:sym typeface="Helvetica Neue Light" pitchFamily="-1" charset="0"/>
            </a:endParaRPr>
          </a:p>
        </p:txBody>
      </p:sp>
      <p:sp>
        <p:nvSpPr>
          <p:cNvPr id="112" name="任意多边形 4">
            <a:extLst>
              <a:ext uri="{FF2B5EF4-FFF2-40B4-BE49-F238E27FC236}">
                <a16:creationId xmlns:a16="http://schemas.microsoft.com/office/drawing/2014/main" id="{784AFE76-8CF4-46AA-B0A5-E500B9968B24}"/>
              </a:ext>
            </a:extLst>
          </p:cNvPr>
          <p:cNvSpPr>
            <a:spLocks/>
          </p:cNvSpPr>
          <p:nvPr/>
        </p:nvSpPr>
        <p:spPr bwMode="auto">
          <a:xfrm>
            <a:off x="7006754" y="8451179"/>
            <a:ext cx="63747" cy="39069"/>
          </a:xfrm>
          <a:custGeom>
            <a:avLst/>
            <a:gdLst>
              <a:gd name="T0" fmla="*/ 2147483647 w 367"/>
              <a:gd name="T1" fmla="*/ 0 h 231"/>
              <a:gd name="T2" fmla="*/ 0 w 367"/>
              <a:gd name="T3" fmla="*/ 2147483647 h 231"/>
              <a:gd name="T4" fmla="*/ 2147483647 w 367"/>
              <a:gd name="T5" fmla="*/ 2147483647 h 231"/>
              <a:gd name="T6" fmla="*/ 2147483647 w 367"/>
              <a:gd name="T7" fmla="*/ 0 h 231"/>
              <a:gd name="T8" fmla="*/ 0 60000 65536"/>
              <a:gd name="T9" fmla="*/ 0 60000 65536"/>
              <a:gd name="T10" fmla="*/ 0 60000 65536"/>
              <a:gd name="T11" fmla="*/ 0 60000 65536"/>
              <a:gd name="T12" fmla="*/ 0 w 367"/>
              <a:gd name="T13" fmla="*/ 0 h 231"/>
              <a:gd name="T14" fmla="*/ 367 w 367"/>
              <a:gd name="T15" fmla="*/ 231 h 2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7" h="231">
                <a:moveTo>
                  <a:pt x="0" y="112"/>
                </a:moveTo>
                <a:lnTo>
                  <a:pt x="37" y="141"/>
                </a:lnTo>
                <a:lnTo>
                  <a:pt x="37" y="171"/>
                </a:lnTo>
                <a:lnTo>
                  <a:pt x="16" y="211"/>
                </a:lnTo>
                <a:lnTo>
                  <a:pt x="51" y="231"/>
                </a:lnTo>
                <a:lnTo>
                  <a:pt x="90" y="213"/>
                </a:lnTo>
                <a:lnTo>
                  <a:pt x="103" y="172"/>
                </a:lnTo>
                <a:lnTo>
                  <a:pt x="129" y="189"/>
                </a:lnTo>
                <a:lnTo>
                  <a:pt x="153" y="127"/>
                </a:lnTo>
                <a:lnTo>
                  <a:pt x="153" y="99"/>
                </a:lnTo>
                <a:lnTo>
                  <a:pt x="181" y="88"/>
                </a:lnTo>
                <a:lnTo>
                  <a:pt x="183" y="123"/>
                </a:lnTo>
                <a:lnTo>
                  <a:pt x="214" y="132"/>
                </a:lnTo>
                <a:lnTo>
                  <a:pt x="240" y="114"/>
                </a:lnTo>
                <a:lnTo>
                  <a:pt x="255" y="132"/>
                </a:lnTo>
                <a:lnTo>
                  <a:pt x="256" y="175"/>
                </a:lnTo>
                <a:lnTo>
                  <a:pt x="280" y="192"/>
                </a:lnTo>
                <a:lnTo>
                  <a:pt x="321" y="180"/>
                </a:lnTo>
                <a:lnTo>
                  <a:pt x="360" y="180"/>
                </a:lnTo>
                <a:lnTo>
                  <a:pt x="367" y="142"/>
                </a:lnTo>
                <a:lnTo>
                  <a:pt x="343" y="117"/>
                </a:lnTo>
                <a:lnTo>
                  <a:pt x="310" y="96"/>
                </a:lnTo>
                <a:lnTo>
                  <a:pt x="294" y="57"/>
                </a:lnTo>
                <a:lnTo>
                  <a:pt x="240" y="55"/>
                </a:lnTo>
                <a:lnTo>
                  <a:pt x="249" y="0"/>
                </a:lnTo>
                <a:lnTo>
                  <a:pt x="216" y="10"/>
                </a:lnTo>
                <a:lnTo>
                  <a:pt x="199" y="43"/>
                </a:lnTo>
                <a:lnTo>
                  <a:pt x="172" y="42"/>
                </a:lnTo>
                <a:lnTo>
                  <a:pt x="145" y="6"/>
                </a:lnTo>
                <a:lnTo>
                  <a:pt x="111" y="25"/>
                </a:lnTo>
                <a:lnTo>
                  <a:pt x="114" y="52"/>
                </a:lnTo>
                <a:lnTo>
                  <a:pt x="78" y="58"/>
                </a:lnTo>
                <a:lnTo>
                  <a:pt x="37" y="36"/>
                </a:lnTo>
                <a:lnTo>
                  <a:pt x="18" y="84"/>
                </a:lnTo>
                <a:lnTo>
                  <a:pt x="0" y="1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  <a:sym typeface="Helvetica Neue Light" pitchFamily="-1" charset="0"/>
            </a:endParaRPr>
          </a:p>
        </p:txBody>
      </p:sp>
      <p:sp>
        <p:nvSpPr>
          <p:cNvPr id="113" name="任意多边形 4">
            <a:extLst>
              <a:ext uri="{FF2B5EF4-FFF2-40B4-BE49-F238E27FC236}">
                <a16:creationId xmlns:a16="http://schemas.microsoft.com/office/drawing/2014/main" id="{56FC2D74-5643-45B9-99D3-87F27F314FBE}"/>
              </a:ext>
            </a:extLst>
          </p:cNvPr>
          <p:cNvSpPr>
            <a:spLocks/>
          </p:cNvSpPr>
          <p:nvPr/>
        </p:nvSpPr>
        <p:spPr bwMode="auto">
          <a:xfrm>
            <a:off x="6994415" y="8471743"/>
            <a:ext cx="12338" cy="14394"/>
          </a:xfrm>
          <a:custGeom>
            <a:avLst/>
            <a:gdLst>
              <a:gd name="T0" fmla="*/ 2147483647 w 72"/>
              <a:gd name="T1" fmla="*/ 0 h 81"/>
              <a:gd name="T2" fmla="*/ 0 w 72"/>
              <a:gd name="T3" fmla="*/ 2147483647 h 81"/>
              <a:gd name="T4" fmla="*/ 2147483647 w 72"/>
              <a:gd name="T5" fmla="*/ 2147483647 h 81"/>
              <a:gd name="T6" fmla="*/ 2147483647 w 72"/>
              <a:gd name="T7" fmla="*/ 0 h 81"/>
              <a:gd name="T8" fmla="*/ 0 60000 65536"/>
              <a:gd name="T9" fmla="*/ 0 60000 65536"/>
              <a:gd name="T10" fmla="*/ 0 60000 65536"/>
              <a:gd name="T11" fmla="*/ 0 60000 65536"/>
              <a:gd name="T12" fmla="*/ 0 w 72"/>
              <a:gd name="T13" fmla="*/ 0 h 81"/>
              <a:gd name="T14" fmla="*/ 72 w 72"/>
              <a:gd name="T15" fmla="*/ 81 h 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" h="81">
                <a:moveTo>
                  <a:pt x="0" y="12"/>
                </a:moveTo>
                <a:lnTo>
                  <a:pt x="15" y="27"/>
                </a:lnTo>
                <a:lnTo>
                  <a:pt x="31" y="45"/>
                </a:lnTo>
                <a:lnTo>
                  <a:pt x="15" y="71"/>
                </a:lnTo>
                <a:lnTo>
                  <a:pt x="43" y="81"/>
                </a:lnTo>
                <a:lnTo>
                  <a:pt x="57" y="60"/>
                </a:lnTo>
                <a:lnTo>
                  <a:pt x="72" y="36"/>
                </a:lnTo>
                <a:lnTo>
                  <a:pt x="46" y="8"/>
                </a:lnTo>
                <a:lnTo>
                  <a:pt x="15" y="0"/>
                </a:lnTo>
                <a:lnTo>
                  <a:pt x="0" y="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  <a:sym typeface="Helvetica Neue Light" pitchFamily="-1" charset="0"/>
            </a:endParaRPr>
          </a:p>
        </p:txBody>
      </p:sp>
      <p:sp>
        <p:nvSpPr>
          <p:cNvPr id="114" name="任意多边形 4">
            <a:extLst>
              <a:ext uri="{FF2B5EF4-FFF2-40B4-BE49-F238E27FC236}">
                <a16:creationId xmlns:a16="http://schemas.microsoft.com/office/drawing/2014/main" id="{AA864FD2-E6A2-41F9-8067-24B1FC5647C5}"/>
              </a:ext>
            </a:extLst>
          </p:cNvPr>
          <p:cNvSpPr>
            <a:spLocks/>
          </p:cNvSpPr>
          <p:nvPr/>
        </p:nvSpPr>
        <p:spPr bwMode="auto">
          <a:xfrm>
            <a:off x="6998528" y="8506699"/>
            <a:ext cx="10283" cy="10283"/>
          </a:xfrm>
          <a:custGeom>
            <a:avLst/>
            <a:gdLst>
              <a:gd name="T0" fmla="*/ 2147483647 w 54"/>
              <a:gd name="T1" fmla="*/ 0 h 64"/>
              <a:gd name="T2" fmla="*/ 0 w 54"/>
              <a:gd name="T3" fmla="*/ 2147483647 h 64"/>
              <a:gd name="T4" fmla="*/ 2147483647 w 54"/>
              <a:gd name="T5" fmla="*/ 2147483647 h 64"/>
              <a:gd name="T6" fmla="*/ 2147483647 w 54"/>
              <a:gd name="T7" fmla="*/ 0 h 64"/>
              <a:gd name="T8" fmla="*/ 0 60000 65536"/>
              <a:gd name="T9" fmla="*/ 0 60000 65536"/>
              <a:gd name="T10" fmla="*/ 0 60000 65536"/>
              <a:gd name="T11" fmla="*/ 0 60000 65536"/>
              <a:gd name="T12" fmla="*/ 0 w 54"/>
              <a:gd name="T13" fmla="*/ 0 h 64"/>
              <a:gd name="T14" fmla="*/ 54 w 54"/>
              <a:gd name="T15" fmla="*/ 64 h 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4" h="64">
                <a:moveTo>
                  <a:pt x="0" y="27"/>
                </a:moveTo>
                <a:lnTo>
                  <a:pt x="13" y="49"/>
                </a:lnTo>
                <a:lnTo>
                  <a:pt x="34" y="64"/>
                </a:lnTo>
                <a:lnTo>
                  <a:pt x="54" y="57"/>
                </a:lnTo>
                <a:lnTo>
                  <a:pt x="48" y="25"/>
                </a:lnTo>
                <a:lnTo>
                  <a:pt x="37" y="1"/>
                </a:lnTo>
                <a:lnTo>
                  <a:pt x="16" y="0"/>
                </a:lnTo>
                <a:lnTo>
                  <a:pt x="0" y="2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  <a:sym typeface="Helvetica Neue Light" pitchFamily="-1" charset="0"/>
            </a:endParaRPr>
          </a:p>
        </p:txBody>
      </p:sp>
      <p:sp>
        <p:nvSpPr>
          <p:cNvPr id="115" name="任意多边形 4">
            <a:extLst>
              <a:ext uri="{FF2B5EF4-FFF2-40B4-BE49-F238E27FC236}">
                <a16:creationId xmlns:a16="http://schemas.microsoft.com/office/drawing/2014/main" id="{9402919F-7781-4411-8552-7FEE18D893E3}"/>
              </a:ext>
            </a:extLst>
          </p:cNvPr>
          <p:cNvSpPr>
            <a:spLocks/>
          </p:cNvSpPr>
          <p:nvPr/>
        </p:nvSpPr>
        <p:spPr bwMode="auto">
          <a:xfrm>
            <a:off x="7029374" y="8482023"/>
            <a:ext cx="22619" cy="24675"/>
          </a:xfrm>
          <a:custGeom>
            <a:avLst/>
            <a:gdLst>
              <a:gd name="T0" fmla="*/ 2147483647 w 138"/>
              <a:gd name="T1" fmla="*/ 0 h 141"/>
              <a:gd name="T2" fmla="*/ 0 w 138"/>
              <a:gd name="T3" fmla="*/ 2147483647 h 141"/>
              <a:gd name="T4" fmla="*/ 2147483647 w 138"/>
              <a:gd name="T5" fmla="*/ 2147483647 h 141"/>
              <a:gd name="T6" fmla="*/ 2147483647 w 138"/>
              <a:gd name="T7" fmla="*/ 0 h 141"/>
              <a:gd name="T8" fmla="*/ 0 60000 65536"/>
              <a:gd name="T9" fmla="*/ 0 60000 65536"/>
              <a:gd name="T10" fmla="*/ 0 60000 65536"/>
              <a:gd name="T11" fmla="*/ 0 60000 65536"/>
              <a:gd name="T12" fmla="*/ 0 w 138"/>
              <a:gd name="T13" fmla="*/ 0 h 141"/>
              <a:gd name="T14" fmla="*/ 138 w 138"/>
              <a:gd name="T15" fmla="*/ 141 h 1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8" h="141">
                <a:moveTo>
                  <a:pt x="0" y="99"/>
                </a:moveTo>
                <a:lnTo>
                  <a:pt x="55" y="141"/>
                </a:lnTo>
                <a:lnTo>
                  <a:pt x="99" y="125"/>
                </a:lnTo>
                <a:lnTo>
                  <a:pt x="123" y="93"/>
                </a:lnTo>
                <a:lnTo>
                  <a:pt x="138" y="50"/>
                </a:lnTo>
                <a:lnTo>
                  <a:pt x="66" y="0"/>
                </a:lnTo>
                <a:lnTo>
                  <a:pt x="30" y="35"/>
                </a:lnTo>
                <a:lnTo>
                  <a:pt x="34" y="72"/>
                </a:lnTo>
                <a:lnTo>
                  <a:pt x="0" y="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  <a:sym typeface="Helvetica Neue Light" pitchFamily="-1" charset="0"/>
            </a:endParaRPr>
          </a:p>
        </p:txBody>
      </p:sp>
      <p:sp>
        <p:nvSpPr>
          <p:cNvPr id="116" name="任意多边形 4">
            <a:extLst>
              <a:ext uri="{FF2B5EF4-FFF2-40B4-BE49-F238E27FC236}">
                <a16:creationId xmlns:a16="http://schemas.microsoft.com/office/drawing/2014/main" id="{0F287DA4-7CEB-46A4-A882-0F7FA5AE68D4}"/>
              </a:ext>
            </a:extLst>
          </p:cNvPr>
          <p:cNvSpPr>
            <a:spLocks/>
          </p:cNvSpPr>
          <p:nvPr/>
        </p:nvSpPr>
        <p:spPr bwMode="auto">
          <a:xfrm>
            <a:off x="7010866" y="8506699"/>
            <a:ext cx="14395" cy="18508"/>
          </a:xfrm>
          <a:custGeom>
            <a:avLst/>
            <a:gdLst>
              <a:gd name="T0" fmla="*/ 2147483647 w 78"/>
              <a:gd name="T1" fmla="*/ 0 h 99"/>
              <a:gd name="T2" fmla="*/ 0 w 78"/>
              <a:gd name="T3" fmla="*/ 2147483647 h 99"/>
              <a:gd name="T4" fmla="*/ 2147483647 w 78"/>
              <a:gd name="T5" fmla="*/ 2147483647 h 99"/>
              <a:gd name="T6" fmla="*/ 2147483647 w 78"/>
              <a:gd name="T7" fmla="*/ 0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8"/>
              <a:gd name="T13" fmla="*/ 0 h 99"/>
              <a:gd name="T14" fmla="*/ 78 w 78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" h="99">
                <a:moveTo>
                  <a:pt x="0" y="26"/>
                </a:moveTo>
                <a:lnTo>
                  <a:pt x="26" y="53"/>
                </a:lnTo>
                <a:lnTo>
                  <a:pt x="20" y="76"/>
                </a:lnTo>
                <a:lnTo>
                  <a:pt x="35" y="99"/>
                </a:lnTo>
                <a:lnTo>
                  <a:pt x="74" y="81"/>
                </a:lnTo>
                <a:lnTo>
                  <a:pt x="78" y="32"/>
                </a:lnTo>
                <a:lnTo>
                  <a:pt x="52" y="0"/>
                </a:lnTo>
                <a:lnTo>
                  <a:pt x="20" y="5"/>
                </a:lnTo>
                <a:lnTo>
                  <a:pt x="0" y="2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  <a:sym typeface="Helvetica Neue Light" pitchFamily="-1" charset="0"/>
            </a:endParaRPr>
          </a:p>
        </p:txBody>
      </p:sp>
      <p:sp>
        <p:nvSpPr>
          <p:cNvPr id="117" name="任意多边形 4">
            <a:extLst>
              <a:ext uri="{FF2B5EF4-FFF2-40B4-BE49-F238E27FC236}">
                <a16:creationId xmlns:a16="http://schemas.microsoft.com/office/drawing/2014/main" id="{88510BE8-B88D-46EE-A9EE-2F57A7AF48A2}"/>
              </a:ext>
            </a:extLst>
          </p:cNvPr>
          <p:cNvSpPr>
            <a:spLocks/>
          </p:cNvSpPr>
          <p:nvPr/>
        </p:nvSpPr>
        <p:spPr bwMode="auto">
          <a:xfrm>
            <a:off x="6977965" y="8519037"/>
            <a:ext cx="20563" cy="16450"/>
          </a:xfrm>
          <a:custGeom>
            <a:avLst/>
            <a:gdLst>
              <a:gd name="T0" fmla="*/ 2147483647 w 114"/>
              <a:gd name="T1" fmla="*/ 0 h 94"/>
              <a:gd name="T2" fmla="*/ 0 w 114"/>
              <a:gd name="T3" fmla="*/ 2147483647 h 94"/>
              <a:gd name="T4" fmla="*/ 2147483647 w 114"/>
              <a:gd name="T5" fmla="*/ 2147483647 h 94"/>
              <a:gd name="T6" fmla="*/ 2147483647 w 114"/>
              <a:gd name="T7" fmla="*/ 0 h 94"/>
              <a:gd name="T8" fmla="*/ 0 60000 65536"/>
              <a:gd name="T9" fmla="*/ 0 60000 65536"/>
              <a:gd name="T10" fmla="*/ 0 60000 65536"/>
              <a:gd name="T11" fmla="*/ 0 60000 65536"/>
              <a:gd name="T12" fmla="*/ 0 w 114"/>
              <a:gd name="T13" fmla="*/ 0 h 94"/>
              <a:gd name="T14" fmla="*/ 114 w 114"/>
              <a:gd name="T15" fmla="*/ 94 h 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4" h="94">
                <a:moveTo>
                  <a:pt x="0" y="26"/>
                </a:moveTo>
                <a:lnTo>
                  <a:pt x="18" y="49"/>
                </a:lnTo>
                <a:lnTo>
                  <a:pt x="45" y="51"/>
                </a:lnTo>
                <a:lnTo>
                  <a:pt x="60" y="72"/>
                </a:lnTo>
                <a:lnTo>
                  <a:pt x="88" y="94"/>
                </a:lnTo>
                <a:lnTo>
                  <a:pt x="114" y="90"/>
                </a:lnTo>
                <a:lnTo>
                  <a:pt x="102" y="64"/>
                </a:lnTo>
                <a:lnTo>
                  <a:pt x="70" y="43"/>
                </a:lnTo>
                <a:lnTo>
                  <a:pt x="55" y="18"/>
                </a:lnTo>
                <a:lnTo>
                  <a:pt x="52" y="0"/>
                </a:lnTo>
                <a:lnTo>
                  <a:pt x="22" y="1"/>
                </a:lnTo>
                <a:lnTo>
                  <a:pt x="0" y="2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  <a:sym typeface="Helvetica Neue Light" pitchFamily="-1" charset="0"/>
            </a:endParaRPr>
          </a:p>
        </p:txBody>
      </p:sp>
      <p:sp>
        <p:nvSpPr>
          <p:cNvPr id="118" name="任意多边形 4">
            <a:extLst>
              <a:ext uri="{FF2B5EF4-FFF2-40B4-BE49-F238E27FC236}">
                <a16:creationId xmlns:a16="http://schemas.microsoft.com/office/drawing/2014/main" id="{91819130-D745-4B3E-BDEF-BDDE3453D704}"/>
              </a:ext>
            </a:extLst>
          </p:cNvPr>
          <p:cNvSpPr>
            <a:spLocks/>
          </p:cNvSpPr>
          <p:nvPr/>
        </p:nvSpPr>
        <p:spPr bwMode="auto">
          <a:xfrm>
            <a:off x="7006754" y="8451179"/>
            <a:ext cx="63747" cy="39069"/>
          </a:xfrm>
          <a:custGeom>
            <a:avLst/>
            <a:gdLst>
              <a:gd name="T0" fmla="*/ 2147483647 w 367"/>
              <a:gd name="T1" fmla="*/ 0 h 231"/>
              <a:gd name="T2" fmla="*/ 0 w 367"/>
              <a:gd name="T3" fmla="*/ 2147483647 h 231"/>
              <a:gd name="T4" fmla="*/ 2147483647 w 367"/>
              <a:gd name="T5" fmla="*/ 2147483647 h 231"/>
              <a:gd name="T6" fmla="*/ 2147483647 w 367"/>
              <a:gd name="T7" fmla="*/ 0 h 231"/>
              <a:gd name="T8" fmla="*/ 0 60000 65536"/>
              <a:gd name="T9" fmla="*/ 0 60000 65536"/>
              <a:gd name="T10" fmla="*/ 0 60000 65536"/>
              <a:gd name="T11" fmla="*/ 0 60000 65536"/>
              <a:gd name="T12" fmla="*/ 0 w 367"/>
              <a:gd name="T13" fmla="*/ 0 h 231"/>
              <a:gd name="T14" fmla="*/ 367 w 367"/>
              <a:gd name="T15" fmla="*/ 231 h 2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7" h="231">
                <a:moveTo>
                  <a:pt x="0" y="112"/>
                </a:moveTo>
                <a:lnTo>
                  <a:pt x="37" y="141"/>
                </a:lnTo>
                <a:lnTo>
                  <a:pt x="37" y="171"/>
                </a:lnTo>
                <a:lnTo>
                  <a:pt x="16" y="211"/>
                </a:lnTo>
                <a:lnTo>
                  <a:pt x="51" y="231"/>
                </a:lnTo>
                <a:lnTo>
                  <a:pt x="90" y="213"/>
                </a:lnTo>
                <a:lnTo>
                  <a:pt x="103" y="172"/>
                </a:lnTo>
                <a:lnTo>
                  <a:pt x="129" y="189"/>
                </a:lnTo>
                <a:lnTo>
                  <a:pt x="153" y="127"/>
                </a:lnTo>
                <a:lnTo>
                  <a:pt x="153" y="99"/>
                </a:lnTo>
                <a:lnTo>
                  <a:pt x="181" y="88"/>
                </a:lnTo>
                <a:lnTo>
                  <a:pt x="183" y="123"/>
                </a:lnTo>
                <a:lnTo>
                  <a:pt x="214" y="132"/>
                </a:lnTo>
                <a:lnTo>
                  <a:pt x="240" y="114"/>
                </a:lnTo>
                <a:lnTo>
                  <a:pt x="255" y="132"/>
                </a:lnTo>
                <a:lnTo>
                  <a:pt x="256" y="175"/>
                </a:lnTo>
                <a:lnTo>
                  <a:pt x="280" y="192"/>
                </a:lnTo>
                <a:lnTo>
                  <a:pt x="321" y="180"/>
                </a:lnTo>
                <a:lnTo>
                  <a:pt x="360" y="180"/>
                </a:lnTo>
                <a:lnTo>
                  <a:pt x="367" y="142"/>
                </a:lnTo>
                <a:lnTo>
                  <a:pt x="343" y="117"/>
                </a:lnTo>
                <a:lnTo>
                  <a:pt x="310" y="96"/>
                </a:lnTo>
                <a:lnTo>
                  <a:pt x="294" y="57"/>
                </a:lnTo>
                <a:lnTo>
                  <a:pt x="240" y="55"/>
                </a:lnTo>
                <a:lnTo>
                  <a:pt x="249" y="0"/>
                </a:lnTo>
                <a:lnTo>
                  <a:pt x="216" y="10"/>
                </a:lnTo>
                <a:lnTo>
                  <a:pt x="199" y="43"/>
                </a:lnTo>
                <a:lnTo>
                  <a:pt x="172" y="42"/>
                </a:lnTo>
                <a:lnTo>
                  <a:pt x="145" y="6"/>
                </a:lnTo>
                <a:lnTo>
                  <a:pt x="111" y="25"/>
                </a:lnTo>
                <a:lnTo>
                  <a:pt x="114" y="52"/>
                </a:lnTo>
                <a:lnTo>
                  <a:pt x="78" y="58"/>
                </a:lnTo>
                <a:lnTo>
                  <a:pt x="37" y="36"/>
                </a:lnTo>
                <a:lnTo>
                  <a:pt x="18" y="84"/>
                </a:lnTo>
                <a:lnTo>
                  <a:pt x="0" y="1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  <a:sym typeface="Helvetica Neue Light" pitchFamily="-1" charset="0"/>
            </a:endParaRPr>
          </a:p>
        </p:txBody>
      </p:sp>
      <p:sp>
        <p:nvSpPr>
          <p:cNvPr id="119" name="任意多边形 4">
            <a:extLst>
              <a:ext uri="{FF2B5EF4-FFF2-40B4-BE49-F238E27FC236}">
                <a16:creationId xmlns:a16="http://schemas.microsoft.com/office/drawing/2014/main" id="{330B4DCE-BB9E-4E80-AD31-299AD59D3C08}"/>
              </a:ext>
            </a:extLst>
          </p:cNvPr>
          <p:cNvSpPr>
            <a:spLocks/>
          </p:cNvSpPr>
          <p:nvPr/>
        </p:nvSpPr>
        <p:spPr bwMode="auto">
          <a:xfrm>
            <a:off x="6994415" y="8471743"/>
            <a:ext cx="12338" cy="14394"/>
          </a:xfrm>
          <a:custGeom>
            <a:avLst/>
            <a:gdLst>
              <a:gd name="T0" fmla="*/ 2147483647 w 72"/>
              <a:gd name="T1" fmla="*/ 0 h 81"/>
              <a:gd name="T2" fmla="*/ 0 w 72"/>
              <a:gd name="T3" fmla="*/ 2147483647 h 81"/>
              <a:gd name="T4" fmla="*/ 2147483647 w 72"/>
              <a:gd name="T5" fmla="*/ 2147483647 h 81"/>
              <a:gd name="T6" fmla="*/ 2147483647 w 72"/>
              <a:gd name="T7" fmla="*/ 0 h 81"/>
              <a:gd name="T8" fmla="*/ 0 60000 65536"/>
              <a:gd name="T9" fmla="*/ 0 60000 65536"/>
              <a:gd name="T10" fmla="*/ 0 60000 65536"/>
              <a:gd name="T11" fmla="*/ 0 60000 65536"/>
              <a:gd name="T12" fmla="*/ 0 w 72"/>
              <a:gd name="T13" fmla="*/ 0 h 81"/>
              <a:gd name="T14" fmla="*/ 72 w 72"/>
              <a:gd name="T15" fmla="*/ 81 h 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" h="81">
                <a:moveTo>
                  <a:pt x="0" y="12"/>
                </a:moveTo>
                <a:lnTo>
                  <a:pt x="15" y="27"/>
                </a:lnTo>
                <a:lnTo>
                  <a:pt x="31" y="45"/>
                </a:lnTo>
                <a:lnTo>
                  <a:pt x="15" y="71"/>
                </a:lnTo>
                <a:lnTo>
                  <a:pt x="43" y="81"/>
                </a:lnTo>
                <a:lnTo>
                  <a:pt x="57" y="60"/>
                </a:lnTo>
                <a:lnTo>
                  <a:pt x="72" y="36"/>
                </a:lnTo>
                <a:lnTo>
                  <a:pt x="46" y="8"/>
                </a:lnTo>
                <a:lnTo>
                  <a:pt x="15" y="0"/>
                </a:lnTo>
                <a:lnTo>
                  <a:pt x="0" y="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  <a:sym typeface="Helvetica Neue Light" pitchFamily="-1" charset="0"/>
            </a:endParaRPr>
          </a:p>
        </p:txBody>
      </p:sp>
      <p:sp>
        <p:nvSpPr>
          <p:cNvPr id="120" name="任意多边形 4">
            <a:extLst>
              <a:ext uri="{FF2B5EF4-FFF2-40B4-BE49-F238E27FC236}">
                <a16:creationId xmlns:a16="http://schemas.microsoft.com/office/drawing/2014/main" id="{68B074AF-C667-4890-AFB9-728F105D98F8}"/>
              </a:ext>
            </a:extLst>
          </p:cNvPr>
          <p:cNvSpPr>
            <a:spLocks/>
          </p:cNvSpPr>
          <p:nvPr/>
        </p:nvSpPr>
        <p:spPr bwMode="auto">
          <a:xfrm>
            <a:off x="6998528" y="8506699"/>
            <a:ext cx="10283" cy="10283"/>
          </a:xfrm>
          <a:custGeom>
            <a:avLst/>
            <a:gdLst>
              <a:gd name="T0" fmla="*/ 2147483647 w 54"/>
              <a:gd name="T1" fmla="*/ 0 h 64"/>
              <a:gd name="T2" fmla="*/ 0 w 54"/>
              <a:gd name="T3" fmla="*/ 2147483647 h 64"/>
              <a:gd name="T4" fmla="*/ 2147483647 w 54"/>
              <a:gd name="T5" fmla="*/ 2147483647 h 64"/>
              <a:gd name="T6" fmla="*/ 2147483647 w 54"/>
              <a:gd name="T7" fmla="*/ 0 h 64"/>
              <a:gd name="T8" fmla="*/ 0 60000 65536"/>
              <a:gd name="T9" fmla="*/ 0 60000 65536"/>
              <a:gd name="T10" fmla="*/ 0 60000 65536"/>
              <a:gd name="T11" fmla="*/ 0 60000 65536"/>
              <a:gd name="T12" fmla="*/ 0 w 54"/>
              <a:gd name="T13" fmla="*/ 0 h 64"/>
              <a:gd name="T14" fmla="*/ 54 w 54"/>
              <a:gd name="T15" fmla="*/ 64 h 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4" h="64">
                <a:moveTo>
                  <a:pt x="0" y="27"/>
                </a:moveTo>
                <a:lnTo>
                  <a:pt x="13" y="49"/>
                </a:lnTo>
                <a:lnTo>
                  <a:pt x="34" y="64"/>
                </a:lnTo>
                <a:lnTo>
                  <a:pt x="54" y="57"/>
                </a:lnTo>
                <a:lnTo>
                  <a:pt x="48" y="25"/>
                </a:lnTo>
                <a:lnTo>
                  <a:pt x="37" y="1"/>
                </a:lnTo>
                <a:lnTo>
                  <a:pt x="16" y="0"/>
                </a:lnTo>
                <a:lnTo>
                  <a:pt x="0" y="2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  <a:sym typeface="Helvetica Neue Light" pitchFamily="-1" charset="0"/>
            </a:endParaRPr>
          </a:p>
        </p:txBody>
      </p:sp>
      <p:sp>
        <p:nvSpPr>
          <p:cNvPr id="20" name="Oval 226"/>
          <p:cNvSpPr>
            <a:spLocks noChangeArrowheads="1"/>
          </p:cNvSpPr>
          <p:nvPr/>
        </p:nvSpPr>
        <p:spPr bwMode="auto">
          <a:xfrm>
            <a:off x="9184618" y="3139809"/>
            <a:ext cx="180000" cy="180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47" name="Text Box 225"/>
          <p:cNvSpPr txBox="1">
            <a:spLocks noChangeArrowheads="1"/>
          </p:cNvSpPr>
          <p:nvPr/>
        </p:nvSpPr>
        <p:spPr bwMode="auto">
          <a:xfrm>
            <a:off x="9363574" y="3060534"/>
            <a:ext cx="316835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anchor="ctr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Aberdeen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12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1500" y="628328"/>
            <a:ext cx="11861800" cy="1098871"/>
          </a:xfrm>
        </p:spPr>
        <p:txBody>
          <a:bodyPr/>
          <a:lstStyle/>
          <a:p>
            <a:r>
              <a:rPr lang="pl-PL"/>
              <a:t>UK &amp; Ireland market leadership</a:t>
            </a:r>
            <a:endParaRPr lang="en-GB"/>
          </a:p>
        </p:txBody>
      </p:sp>
      <p:sp>
        <p:nvSpPr>
          <p:cNvPr id="95" name="Oval 226">
            <a:extLst>
              <a:ext uri="{FF2B5EF4-FFF2-40B4-BE49-F238E27FC236}">
                <a16:creationId xmlns:a16="http://schemas.microsoft.com/office/drawing/2014/main" id="{87737F04-7A70-4B01-993A-7D6C09E2F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8763" y="3588361"/>
            <a:ext cx="180000" cy="180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96" name="Text Box 225">
            <a:extLst>
              <a:ext uri="{FF2B5EF4-FFF2-40B4-BE49-F238E27FC236}">
                <a16:creationId xmlns:a16="http://schemas.microsoft.com/office/drawing/2014/main" id="{6E0963B6-CBB4-4A7F-9F6D-6A3257C7F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1925" y="3509086"/>
            <a:ext cx="316835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anchor="ctr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Dundee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12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sp>
        <p:nvSpPr>
          <p:cNvPr id="97" name="Oval 226">
            <a:extLst>
              <a:ext uri="{FF2B5EF4-FFF2-40B4-BE49-F238E27FC236}">
                <a16:creationId xmlns:a16="http://schemas.microsoft.com/office/drawing/2014/main" id="{1F755DE1-232A-42F5-B5B3-A66E1B18B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3195" y="3669767"/>
            <a:ext cx="180000" cy="180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98" name="Text Box 225">
            <a:extLst>
              <a:ext uri="{FF2B5EF4-FFF2-40B4-BE49-F238E27FC236}">
                <a16:creationId xmlns:a16="http://schemas.microsoft.com/office/drawing/2014/main" id="{BA2856CA-3BD1-49F4-A3C1-76CFCABC1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3400" y="3589754"/>
            <a:ext cx="316835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anchor="ctr">
            <a:spAutoFit/>
          </a:bodyPr>
          <a:lstStyle/>
          <a:p>
            <a:pPr marL="0" marR="0" lvl="0" indent="0" algn="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Perth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9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sp>
        <p:nvSpPr>
          <p:cNvPr id="99" name="Oval 226">
            <a:extLst>
              <a:ext uri="{FF2B5EF4-FFF2-40B4-BE49-F238E27FC236}">
                <a16:creationId xmlns:a16="http://schemas.microsoft.com/office/drawing/2014/main" id="{2EAB2B2D-6720-49D6-85AE-F6E3B4FF9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4050" y="4085651"/>
            <a:ext cx="180000" cy="180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100" name="Text Box 225">
            <a:extLst>
              <a:ext uri="{FF2B5EF4-FFF2-40B4-BE49-F238E27FC236}">
                <a16:creationId xmlns:a16="http://schemas.microsoft.com/office/drawing/2014/main" id="{DDB59902-3867-473B-8ADE-446032939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212" y="4006376"/>
            <a:ext cx="316835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anchor="ctr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Edinburgh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 4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sp>
        <p:nvSpPr>
          <p:cNvPr id="101" name="Oval 226">
            <a:extLst>
              <a:ext uri="{FF2B5EF4-FFF2-40B4-BE49-F238E27FC236}">
                <a16:creationId xmlns:a16="http://schemas.microsoft.com/office/drawing/2014/main" id="{CBAC6067-A034-4A67-8779-C7A30E834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804" y="4034642"/>
            <a:ext cx="180000" cy="180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102" name="Text Box 225">
            <a:extLst>
              <a:ext uri="{FF2B5EF4-FFF2-40B4-BE49-F238E27FC236}">
                <a16:creationId xmlns:a16="http://schemas.microsoft.com/office/drawing/2014/main" id="{A0EB0C0C-8AC5-4D39-BE66-44AFBE402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0046" y="3818170"/>
            <a:ext cx="316835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anchor="ctr">
            <a:spAutoFit/>
          </a:bodyPr>
          <a:lstStyle/>
          <a:p>
            <a:pPr marL="0" marR="0" lvl="0" indent="0" algn="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Glasgow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150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sp>
        <p:nvSpPr>
          <p:cNvPr id="103" name="Oval 226">
            <a:extLst>
              <a:ext uri="{FF2B5EF4-FFF2-40B4-BE49-F238E27FC236}">
                <a16:creationId xmlns:a16="http://schemas.microsoft.com/office/drawing/2014/main" id="{AF66D737-D42E-446B-BC25-64C9DB7D0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881" y="4138899"/>
            <a:ext cx="180000" cy="180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104" name="Text Box 225">
            <a:extLst>
              <a:ext uri="{FF2B5EF4-FFF2-40B4-BE49-F238E27FC236}">
                <a16:creationId xmlns:a16="http://schemas.microsoft.com/office/drawing/2014/main" id="{B7BB4735-C4F6-4C37-9A17-6714134E5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963" y="4106202"/>
            <a:ext cx="3338475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anchor="ctr">
            <a:spAutoFit/>
          </a:bodyPr>
          <a:lstStyle/>
          <a:p>
            <a:pPr marL="0" marR="0" lvl="0" indent="0" algn="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Inverclyde &amp; Glasgow Airport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4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sp>
        <p:nvSpPr>
          <p:cNvPr id="105" name="Oval 226">
            <a:extLst>
              <a:ext uri="{FF2B5EF4-FFF2-40B4-BE49-F238E27FC236}">
                <a16:creationId xmlns:a16="http://schemas.microsoft.com/office/drawing/2014/main" id="{9261FF8F-151B-42FB-98F0-0F155A738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1965" y="4468461"/>
            <a:ext cx="180000" cy="180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106" name="Text Box 225">
            <a:extLst>
              <a:ext uri="{FF2B5EF4-FFF2-40B4-BE49-F238E27FC236}">
                <a16:creationId xmlns:a16="http://schemas.microsoft.com/office/drawing/2014/main" id="{FAA73C82-D8A6-4DE1-A55F-D3DAD61AD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2170" y="4372744"/>
            <a:ext cx="316835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anchor="ctr">
            <a:spAutoFit/>
          </a:bodyPr>
          <a:lstStyle/>
          <a:p>
            <a:pPr marL="0" marR="0" lvl="0" indent="0" algn="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Kilmarnock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15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sp>
        <p:nvSpPr>
          <p:cNvPr id="107" name="Oval 226">
            <a:extLst>
              <a:ext uri="{FF2B5EF4-FFF2-40B4-BE49-F238E27FC236}">
                <a16:creationId xmlns:a16="http://schemas.microsoft.com/office/drawing/2014/main" id="{DEAB83BA-0102-4D72-B261-BE2162C21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4977" y="5914641"/>
            <a:ext cx="180000" cy="180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108" name="Text Box 225">
            <a:extLst>
              <a:ext uri="{FF2B5EF4-FFF2-40B4-BE49-F238E27FC236}">
                <a16:creationId xmlns:a16="http://schemas.microsoft.com/office/drawing/2014/main" id="{E9AAFC14-5331-42F0-A2AA-63216D098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182" y="5818924"/>
            <a:ext cx="316835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anchor="ctr">
            <a:spAutoFit/>
          </a:bodyPr>
          <a:lstStyle/>
          <a:p>
            <a:pPr marL="0" marR="0" lvl="0" indent="0" algn="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Liverpool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12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sp>
        <p:nvSpPr>
          <p:cNvPr id="121" name="Oval 226">
            <a:extLst>
              <a:ext uri="{FF2B5EF4-FFF2-40B4-BE49-F238E27FC236}">
                <a16:creationId xmlns:a16="http://schemas.microsoft.com/office/drawing/2014/main" id="{8E6A1EAC-A81B-4F86-82CA-D32969C41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9234" y="5621809"/>
            <a:ext cx="180000" cy="180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122" name="Text Box 225">
            <a:extLst>
              <a:ext uri="{FF2B5EF4-FFF2-40B4-BE49-F238E27FC236}">
                <a16:creationId xmlns:a16="http://schemas.microsoft.com/office/drawing/2014/main" id="{2D652080-5281-40A9-9AC3-F86795C46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2396" y="5542534"/>
            <a:ext cx="316835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anchor="ctr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Leeds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 5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sp>
        <p:nvSpPr>
          <p:cNvPr id="123" name="Oval 226">
            <a:extLst>
              <a:ext uri="{FF2B5EF4-FFF2-40B4-BE49-F238E27FC236}">
                <a16:creationId xmlns:a16="http://schemas.microsoft.com/office/drawing/2014/main" id="{026977C7-01DB-4AF2-A515-2FC067513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2420" y="5892179"/>
            <a:ext cx="180000" cy="180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133" name="Text Box 225">
            <a:extLst>
              <a:ext uri="{FF2B5EF4-FFF2-40B4-BE49-F238E27FC236}">
                <a16:creationId xmlns:a16="http://schemas.microsoft.com/office/drawing/2014/main" id="{23FB5A34-5E3E-46B7-B5D0-AE11A152A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5582" y="5812904"/>
            <a:ext cx="316835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anchor="ctr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Manchester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 32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sp>
        <p:nvSpPr>
          <p:cNvPr id="134" name="Oval 226">
            <a:extLst>
              <a:ext uri="{FF2B5EF4-FFF2-40B4-BE49-F238E27FC236}">
                <a16:creationId xmlns:a16="http://schemas.microsoft.com/office/drawing/2014/main" id="{38E145CD-867D-45DE-9DDA-5CE98AE9B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7606" y="6180211"/>
            <a:ext cx="180000" cy="180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135" name="Text Box 225">
            <a:extLst>
              <a:ext uri="{FF2B5EF4-FFF2-40B4-BE49-F238E27FC236}">
                <a16:creationId xmlns:a16="http://schemas.microsoft.com/office/drawing/2014/main" id="{3591D267-B4C4-4E86-8CB4-3824ECC58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0768" y="6100936"/>
            <a:ext cx="316835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anchor="ctr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Nottinghamshire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 6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sp>
        <p:nvSpPr>
          <p:cNvPr id="136" name="Oval 226">
            <a:extLst>
              <a:ext uri="{FF2B5EF4-FFF2-40B4-BE49-F238E27FC236}">
                <a16:creationId xmlns:a16="http://schemas.microsoft.com/office/drawing/2014/main" id="{3B57F103-7070-46EE-8623-2FAB62AE7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6574" y="6484685"/>
            <a:ext cx="180000" cy="180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137" name="Text Box 225">
            <a:extLst>
              <a:ext uri="{FF2B5EF4-FFF2-40B4-BE49-F238E27FC236}">
                <a16:creationId xmlns:a16="http://schemas.microsoft.com/office/drawing/2014/main" id="{475F6831-4A56-4C3C-B7F7-536EF07A0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654" y="6388968"/>
            <a:ext cx="316835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anchor="ctr">
            <a:spAutoFit/>
          </a:bodyPr>
          <a:lstStyle/>
          <a:p>
            <a:pPr marL="0" marR="0" lvl="0" indent="0" algn="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Birmingham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19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sp>
        <p:nvSpPr>
          <p:cNvPr id="138" name="Oval 226">
            <a:extLst>
              <a:ext uri="{FF2B5EF4-FFF2-40B4-BE49-F238E27FC236}">
                <a16:creationId xmlns:a16="http://schemas.microsoft.com/office/drawing/2014/main" id="{F1A60C54-2CC6-4758-9B3B-286A1B269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3614" y="6555776"/>
            <a:ext cx="180000" cy="180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139" name="Text Box 225">
            <a:extLst>
              <a:ext uri="{FF2B5EF4-FFF2-40B4-BE49-F238E27FC236}">
                <a16:creationId xmlns:a16="http://schemas.microsoft.com/office/drawing/2014/main" id="{72523AA0-2DB3-4C26-ADCF-FD4C57685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061" y="6677000"/>
            <a:ext cx="316835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anchor="ctr">
            <a:spAutoFit/>
          </a:bodyPr>
          <a:lstStyle/>
          <a:p>
            <a:pPr marL="0" marR="0" lvl="0" indent="0" algn="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Coventry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 10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sp>
        <p:nvSpPr>
          <p:cNvPr id="140" name="Oval 226">
            <a:extLst>
              <a:ext uri="{FF2B5EF4-FFF2-40B4-BE49-F238E27FC236}">
                <a16:creationId xmlns:a16="http://schemas.microsoft.com/office/drawing/2014/main" id="{656EA545-FE4F-4597-B6E5-CA0DC7518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3920" y="7245756"/>
            <a:ext cx="180000" cy="180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141" name="Text Box 225">
            <a:extLst>
              <a:ext uri="{FF2B5EF4-FFF2-40B4-BE49-F238E27FC236}">
                <a16:creationId xmlns:a16="http://schemas.microsoft.com/office/drawing/2014/main" id="{BBD5A034-B19B-4AB9-A843-784E91139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7082" y="7166481"/>
            <a:ext cx="316835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anchor="ctr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London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 692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sp>
        <p:nvSpPr>
          <p:cNvPr id="142" name="Oval 226">
            <a:extLst>
              <a:ext uri="{FF2B5EF4-FFF2-40B4-BE49-F238E27FC236}">
                <a16:creationId xmlns:a16="http://schemas.microsoft.com/office/drawing/2014/main" id="{B4033C44-4370-48B9-8D57-E5C80D982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3694" y="6647884"/>
            <a:ext cx="180000" cy="180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143" name="Text Box 225">
            <a:extLst>
              <a:ext uri="{FF2B5EF4-FFF2-40B4-BE49-F238E27FC236}">
                <a16:creationId xmlns:a16="http://schemas.microsoft.com/office/drawing/2014/main" id="{1D969A81-8455-4DA1-90AA-AEF0F2DA9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6856" y="6568609"/>
            <a:ext cx="316835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anchor="ctr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Cambridge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 2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sp>
        <p:nvSpPr>
          <p:cNvPr id="144" name="Oval 226">
            <a:extLst>
              <a:ext uri="{FF2B5EF4-FFF2-40B4-BE49-F238E27FC236}">
                <a16:creationId xmlns:a16="http://schemas.microsoft.com/office/drawing/2014/main" id="{158DF35D-D9BD-428D-A12B-3D21D5604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9598" y="7564805"/>
            <a:ext cx="180000" cy="180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145" name="Text Box 225">
            <a:extLst>
              <a:ext uri="{FF2B5EF4-FFF2-40B4-BE49-F238E27FC236}">
                <a16:creationId xmlns:a16="http://schemas.microsoft.com/office/drawing/2014/main" id="{988D1A02-90F9-4EF8-8F8E-202B4D712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803" y="7469088"/>
            <a:ext cx="316835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anchor="ctr">
            <a:spAutoFit/>
          </a:bodyPr>
          <a:lstStyle/>
          <a:p>
            <a:pPr marL="0" marR="0" lvl="0" indent="0" algn="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Salisbury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 3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sp>
        <p:nvSpPr>
          <p:cNvPr id="146" name="Oval 226">
            <a:extLst>
              <a:ext uri="{FF2B5EF4-FFF2-40B4-BE49-F238E27FC236}">
                <a16:creationId xmlns:a16="http://schemas.microsoft.com/office/drawing/2014/main" id="{47BAB7A1-D992-4390-9345-1BDAB2A5E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8295" y="7420196"/>
            <a:ext cx="180000" cy="180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147" name="Text Box 225">
            <a:extLst>
              <a:ext uri="{FF2B5EF4-FFF2-40B4-BE49-F238E27FC236}">
                <a16:creationId xmlns:a16="http://schemas.microsoft.com/office/drawing/2014/main" id="{123B3C4E-7982-4605-947D-91BE0CEE8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2250" y="7205729"/>
            <a:ext cx="316835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anchor="ctr">
            <a:spAutoFit/>
          </a:bodyPr>
          <a:lstStyle/>
          <a:p>
            <a:pPr marL="0" marR="0" lvl="0" indent="0" algn="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Guildford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 9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sp>
        <p:nvSpPr>
          <p:cNvPr id="237" name="Oval 226">
            <a:extLst>
              <a:ext uri="{FF2B5EF4-FFF2-40B4-BE49-F238E27FC236}">
                <a16:creationId xmlns:a16="http://schemas.microsoft.com/office/drawing/2014/main" id="{AF7716B0-0305-4E94-AB12-39431CF16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697" y="2216141"/>
            <a:ext cx="180000" cy="180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36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238" name="Text Box 225">
            <a:extLst>
              <a:ext uri="{FF2B5EF4-FFF2-40B4-BE49-F238E27FC236}">
                <a16:creationId xmlns:a16="http://schemas.microsoft.com/office/drawing/2014/main" id="{F392E0F5-770C-4604-80BD-17F1D16DF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180" y="2132258"/>
            <a:ext cx="3883297" cy="52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0" marR="0" lvl="0" indent="0" algn="l" defTabSz="9136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Battery electric buses</a:t>
            </a:r>
          </a:p>
          <a:p>
            <a:pPr marL="0" marR="0" lvl="0" indent="0" algn="l" defTabSz="9136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BYD ADL Enviro200EV and BYD ADL Enviro400EV</a:t>
            </a:r>
          </a:p>
        </p:txBody>
      </p:sp>
      <p:sp>
        <p:nvSpPr>
          <p:cNvPr id="239" name="Oval 226">
            <a:extLst>
              <a:ext uri="{FF2B5EF4-FFF2-40B4-BE49-F238E27FC236}">
                <a16:creationId xmlns:a16="http://schemas.microsoft.com/office/drawing/2014/main" id="{B5832BFD-1AA6-4EE5-9F50-4846D9E0E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697" y="6180832"/>
            <a:ext cx="180000" cy="180000"/>
          </a:xfrm>
          <a:prstGeom prst="rect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36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240" name="Text Box 225">
            <a:extLst>
              <a:ext uri="{FF2B5EF4-FFF2-40B4-BE49-F238E27FC236}">
                <a16:creationId xmlns:a16="http://schemas.microsoft.com/office/drawing/2014/main" id="{502AD91D-F7B7-4B51-AA5A-76DA822BF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180" y="6086819"/>
            <a:ext cx="3627995" cy="52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0" marR="0" lvl="0" indent="0" algn="l" defTabSz="9136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6A9ED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Electric range hybrid buses</a:t>
            </a:r>
          </a:p>
          <a:p>
            <a:pPr marL="0" marR="0" lvl="0" indent="0" algn="l" defTabSz="9136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36A9ED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ADL Enviro400ER</a:t>
            </a: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36A9ED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sp>
        <p:nvSpPr>
          <p:cNvPr id="241" name="Oval 226">
            <a:extLst>
              <a:ext uri="{FF2B5EF4-FFF2-40B4-BE49-F238E27FC236}">
                <a16:creationId xmlns:a16="http://schemas.microsoft.com/office/drawing/2014/main" id="{AD4B3688-D70A-44AC-BEBE-41074E951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3920" y="7647249"/>
            <a:ext cx="180000" cy="180000"/>
          </a:xfrm>
          <a:prstGeom prst="rect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242" name="Text Box 225">
            <a:extLst>
              <a:ext uri="{FF2B5EF4-FFF2-40B4-BE49-F238E27FC236}">
                <a16:creationId xmlns:a16="http://schemas.microsoft.com/office/drawing/2014/main" id="{E4AA44C8-05D4-421D-90C5-6E3981627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7082" y="7567974"/>
            <a:ext cx="316835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anchor="ctr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6A9ED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Brighton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36A9ED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 54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36A9ED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sp>
        <p:nvSpPr>
          <p:cNvPr id="243" name="Oval 226">
            <a:extLst>
              <a:ext uri="{FF2B5EF4-FFF2-40B4-BE49-F238E27FC236}">
                <a16:creationId xmlns:a16="http://schemas.microsoft.com/office/drawing/2014/main" id="{8C9A7A49-BAE6-4134-9114-630AA025C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8026" y="5946671"/>
            <a:ext cx="180000" cy="180000"/>
          </a:xfrm>
          <a:prstGeom prst="rect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244" name="Text Box 225">
            <a:extLst>
              <a:ext uri="{FF2B5EF4-FFF2-40B4-BE49-F238E27FC236}">
                <a16:creationId xmlns:a16="http://schemas.microsoft.com/office/drawing/2014/main" id="{3604AC08-A4A6-45E9-AE72-03EE82891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594" y="6116089"/>
            <a:ext cx="316835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anchor="ctr">
            <a:spAutoFit/>
          </a:bodyPr>
          <a:lstStyle/>
          <a:p>
            <a:pPr marL="0" marR="0" lvl="0" indent="0" algn="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Dublin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 34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36A9ED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+219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36A9ED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sp>
        <p:nvSpPr>
          <p:cNvPr id="245" name="Oval 226">
            <a:extLst>
              <a:ext uri="{FF2B5EF4-FFF2-40B4-BE49-F238E27FC236}">
                <a16:creationId xmlns:a16="http://schemas.microsoft.com/office/drawing/2014/main" id="{EC1ECDAF-E638-413B-9CE8-CE91A1DFF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5151" y="6003824"/>
            <a:ext cx="180000" cy="180000"/>
          </a:xfrm>
          <a:prstGeom prst="rect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246" name="Text Box 225">
            <a:extLst>
              <a:ext uri="{FF2B5EF4-FFF2-40B4-BE49-F238E27FC236}">
                <a16:creationId xmlns:a16="http://schemas.microsoft.com/office/drawing/2014/main" id="{37707ED2-5ED2-4C57-BAC3-B448A76C0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7506" y="5914539"/>
            <a:ext cx="316835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anchor="ctr">
            <a:spAutoFit/>
          </a:bodyPr>
          <a:lstStyle/>
          <a:p>
            <a:pPr marL="0" marR="0" lvl="0" indent="0" algn="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6A9ED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Galway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36A9ED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 26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36A9ED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sp>
        <p:nvSpPr>
          <p:cNvPr id="247" name="Oval 226">
            <a:extLst>
              <a:ext uri="{FF2B5EF4-FFF2-40B4-BE49-F238E27FC236}">
                <a16:creationId xmlns:a16="http://schemas.microsoft.com/office/drawing/2014/main" id="{09F98738-010B-4C45-B1DF-003C0325B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2680" y="6883533"/>
            <a:ext cx="180000" cy="180000"/>
          </a:xfrm>
          <a:prstGeom prst="rect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248" name="Text Box 225">
            <a:extLst>
              <a:ext uri="{FF2B5EF4-FFF2-40B4-BE49-F238E27FC236}">
                <a16:creationId xmlns:a16="http://schemas.microsoft.com/office/drawing/2014/main" id="{1F9E9BA3-5AD5-4E33-9F71-175B59DE5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035" y="6794248"/>
            <a:ext cx="316835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anchor="ctr">
            <a:spAutoFit/>
          </a:bodyPr>
          <a:lstStyle/>
          <a:p>
            <a:pPr marL="0" marR="0" lvl="0" indent="0" algn="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6A9ED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Cork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36A9ED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 35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36A9ED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pic>
        <p:nvPicPr>
          <p:cNvPr id="5" name="Picture 4" descr="A bus on the road&#10;&#10;Description automatically generated with medium confidence">
            <a:extLst>
              <a:ext uri="{FF2B5EF4-FFF2-40B4-BE49-F238E27FC236}">
                <a16:creationId xmlns:a16="http://schemas.microsoft.com/office/drawing/2014/main" id="{05731061-A919-44D8-A953-D7D8E9CB68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35" y="2705260"/>
            <a:ext cx="1800000" cy="1200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E2E351-05B1-431B-A059-7772B66F02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7352" y="2705260"/>
            <a:ext cx="1800000" cy="12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201CEB-B119-41AB-9550-A512D0BB8A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114" y="6696471"/>
            <a:ext cx="2481049" cy="1660463"/>
          </a:xfrm>
          <a:prstGeom prst="rect">
            <a:avLst/>
          </a:prstGeom>
        </p:spPr>
      </p:pic>
      <p:sp>
        <p:nvSpPr>
          <p:cNvPr id="124" name="Oval 226">
            <a:extLst>
              <a:ext uri="{FF2B5EF4-FFF2-40B4-BE49-F238E27FC236}">
                <a16:creationId xmlns:a16="http://schemas.microsoft.com/office/drawing/2014/main" id="{BE3F8A4D-463F-4FF8-A5D5-4868DFD22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3580" y="5993303"/>
            <a:ext cx="180000" cy="180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126" name="Oval 226">
            <a:extLst>
              <a:ext uri="{FF2B5EF4-FFF2-40B4-BE49-F238E27FC236}">
                <a16:creationId xmlns:a16="http://schemas.microsoft.com/office/drawing/2014/main" id="{7A27D26F-D27A-4C48-9804-8DE96B33E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9135" y="5908841"/>
            <a:ext cx="180000" cy="180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 pitchFamily="-1" charset="0"/>
              <a:ea typeface="ヒラギノ角ゴ ProN W3" pitchFamily="-1" charset="-128"/>
              <a:cs typeface="+mn-cs"/>
              <a:sym typeface="Helvetica Neue Light" pitchFamily="-1" charset="0"/>
            </a:endParaRPr>
          </a:p>
        </p:txBody>
      </p:sp>
      <p:sp>
        <p:nvSpPr>
          <p:cNvPr id="127" name="Text Box 225">
            <a:extLst>
              <a:ext uri="{FF2B5EF4-FFF2-40B4-BE49-F238E27FC236}">
                <a16:creationId xmlns:a16="http://schemas.microsoft.com/office/drawing/2014/main" id="{7ACE8FF0-EC5A-4E68-9CF2-21F94A46A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846" y="5614734"/>
            <a:ext cx="316835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anchor="ctr">
            <a:spAutoFit/>
          </a:bodyPr>
          <a:lstStyle/>
          <a:p>
            <a:pPr marL="0" marR="0" lvl="0" indent="0" algn="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Athlone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ヒラギノ角ゴ ProN W3" pitchFamily="-1" charset="-128"/>
                <a:cs typeface="Arial" panose="020B0604020202020204" pitchFamily="34" charset="0"/>
                <a:sym typeface="Helvetica Neue Light" pitchFamily="-1" charset="0"/>
              </a:rPr>
              <a:t>11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36A9ED"/>
              </a:solidFill>
              <a:effectLst/>
              <a:uLnTx/>
              <a:uFillTx/>
              <a:latin typeface="Arial"/>
              <a:ea typeface="ヒラギノ角ゴ ProN W3" pitchFamily="-1" charset="-128"/>
              <a:cs typeface="Arial" panose="020B0604020202020204" pitchFamily="34" charset="0"/>
              <a:sym typeface="Helvetica Neue Light" pitchFamily="-1" charset="0"/>
            </a:endParaRPr>
          </a:p>
        </p:txBody>
      </p:sp>
      <p:pic>
        <p:nvPicPr>
          <p:cNvPr id="128" name="Picture 127" descr="A picture containing logo&#10;&#10;Description automatically generated">
            <a:extLst>
              <a:ext uri="{FF2B5EF4-FFF2-40B4-BE49-F238E27FC236}">
                <a16:creationId xmlns:a16="http://schemas.microsoft.com/office/drawing/2014/main" id="{FB3406D2-57B3-4862-8476-1A4B36AF0B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15" t="34552" r="5150" b="31117"/>
          <a:stretch/>
        </p:blipFill>
        <p:spPr>
          <a:xfrm>
            <a:off x="8878664" y="842592"/>
            <a:ext cx="3554636" cy="361800"/>
          </a:xfrm>
          <a:prstGeom prst="rect">
            <a:avLst/>
          </a:prstGeom>
        </p:spPr>
      </p:pic>
      <p:sp>
        <p:nvSpPr>
          <p:cNvPr id="125" name="Title 1">
            <a:extLst>
              <a:ext uri="{FF2B5EF4-FFF2-40B4-BE49-F238E27FC236}">
                <a16:creationId xmlns:a16="http://schemas.microsoft.com/office/drawing/2014/main" id="{B1DB6D3B-D9F6-406A-B2B2-763B81283238}"/>
              </a:ext>
            </a:extLst>
          </p:cNvPr>
          <p:cNvSpPr txBox="1">
            <a:spLocks/>
          </p:cNvSpPr>
          <p:nvPr/>
        </p:nvSpPr>
        <p:spPr>
          <a:xfrm>
            <a:off x="669752" y="4012704"/>
            <a:ext cx="11861800" cy="109887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Arial" panose="020B0604020202020204" pitchFamily="34" charset="0"/>
                <a:sym typeface="Helvetica Neue Light" pitchFamily="-1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1"/>
                </a:solidFill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1"/>
                </a:solidFill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1"/>
                </a:solidFill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1"/>
                </a:solidFill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defRPr>
            </a:lvl5pPr>
            <a:lvl6pPr marL="456957"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defRPr>
            </a:lvl6pPr>
            <a:lvl7pPr marL="913919"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defRPr>
            </a:lvl7pPr>
            <a:lvl8pPr marL="1370876"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defRPr>
            </a:lvl8pPr>
            <a:lvl9pPr marL="1827837"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defRPr>
            </a:lvl9pPr>
          </a:lstStyle>
          <a:p>
            <a:r>
              <a:rPr lang="en-GB" sz="2800" kern="0"/>
              <a:t>500+500 electric buses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E9E841F-6763-4C22-8F42-3EDBAC96A68A}"/>
              </a:ext>
            </a:extLst>
          </p:cNvPr>
          <p:cNvGrpSpPr/>
          <p:nvPr/>
        </p:nvGrpSpPr>
        <p:grpSpPr>
          <a:xfrm>
            <a:off x="10609828" y="1204751"/>
            <a:ext cx="2451593" cy="2378230"/>
            <a:chOff x="7105530" y="176625"/>
            <a:chExt cx="1674447" cy="1795685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B4E3651C-C1E3-4751-8D77-BE007143D451}"/>
                </a:ext>
              </a:extLst>
            </p:cNvPr>
            <p:cNvSpPr/>
            <p:nvPr/>
          </p:nvSpPr>
          <p:spPr>
            <a:xfrm>
              <a:off x="7105530" y="824008"/>
              <a:ext cx="1674447" cy="2012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F26690A-D3B8-474E-9305-DED814032D93}"/>
                </a:ext>
              </a:extLst>
            </p:cNvPr>
            <p:cNvGrpSpPr/>
            <p:nvPr/>
          </p:nvGrpSpPr>
          <p:grpSpPr>
            <a:xfrm>
              <a:off x="7210246" y="176625"/>
              <a:ext cx="1465016" cy="1795685"/>
              <a:chOff x="4981694" y="3846713"/>
              <a:chExt cx="1465016" cy="1795685"/>
            </a:xfrm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4B17311A-34A6-4A24-882B-5E667162482E}"/>
                  </a:ext>
                </a:extLst>
              </p:cNvPr>
              <p:cNvSpPr/>
              <p:nvPr/>
            </p:nvSpPr>
            <p:spPr>
              <a:xfrm>
                <a:off x="4981694" y="4875521"/>
                <a:ext cx="1465016" cy="7668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753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/>
                    <a:ea typeface="+mn-ea"/>
                  </a:rPr>
                  <a:t>Zero emission bus miles accumulated in the UK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1B5377C-6831-4D16-9ECA-85550A8C3153}"/>
                  </a:ext>
                </a:extLst>
              </p:cNvPr>
              <p:cNvSpPr txBox="1"/>
              <p:nvPr/>
            </p:nvSpPr>
            <p:spPr>
              <a:xfrm>
                <a:off x="5017765" y="3919645"/>
                <a:ext cx="1393751" cy="836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753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6600" b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/>
                    <a:ea typeface="+mn-ea"/>
                  </a:rPr>
                  <a:t>40</a:t>
                </a: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50BE78BF-0AD4-46CB-8F41-4B32FC44415C}"/>
                  </a:ext>
                </a:extLst>
              </p:cNvPr>
              <p:cNvSpPr/>
              <p:nvPr/>
            </p:nvSpPr>
            <p:spPr>
              <a:xfrm>
                <a:off x="5136547" y="3846713"/>
                <a:ext cx="1204172" cy="30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753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/>
                    <a:ea typeface="+mn-ea"/>
                  </a:rPr>
                  <a:t>Greater than</a:t>
                </a: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E51CC57B-5510-44CB-8636-2309A66CB1F7}"/>
                  </a:ext>
                </a:extLst>
              </p:cNvPr>
              <p:cNvSpPr txBox="1"/>
              <p:nvPr/>
            </p:nvSpPr>
            <p:spPr>
              <a:xfrm>
                <a:off x="5041758" y="4479542"/>
                <a:ext cx="1393751" cy="580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753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4400" b="1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million</a:t>
                </a:r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FABBEA-F0A8-46D7-B97E-90C2EC958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567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DAC56F2-9ADB-4BB1-A16A-BD6185237808}"/>
              </a:ext>
            </a:extLst>
          </p:cNvPr>
          <p:cNvGrpSpPr/>
          <p:nvPr/>
        </p:nvGrpSpPr>
        <p:grpSpPr>
          <a:xfrm>
            <a:off x="8360972" y="183626"/>
            <a:ext cx="4514880" cy="3454240"/>
            <a:chOff x="8360972" y="340096"/>
            <a:chExt cx="4514880" cy="34542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E690F0-610C-48BB-9F05-9E7B3342A503}"/>
                </a:ext>
              </a:extLst>
            </p:cNvPr>
            <p:cNvSpPr/>
            <p:nvPr/>
          </p:nvSpPr>
          <p:spPr bwMode="auto">
            <a:xfrm>
              <a:off x="8360972" y="3342848"/>
              <a:ext cx="4514880" cy="451488"/>
            </a:xfrm>
            <a:prstGeom prst="rect">
              <a:avLst/>
            </a:prstGeom>
            <a:solidFill>
              <a:schemeClr val="accent5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77" tIns="34289" rIns="68577" bIns="34289" numCol="1" rtlCol="0" anchor="ctr" anchorCtr="0" compatLnSpc="1">
              <a:prstTxWarp prst="textNoShape">
                <a:avLst/>
              </a:prstTxWarp>
            </a:bodyPr>
            <a:lstStyle/>
            <a:p>
              <a:pPr defTabSz="685762"/>
              <a:r>
                <a:rPr lang="en-GB" sz="1387" b="1">
                  <a:solidFill>
                    <a:schemeClr val="bg1"/>
                  </a:solidFill>
                  <a:latin typeface="+mj-lt"/>
                  <a:cs typeface="ヒラギノ角ゴ ProN W3" pitchFamily="-1" charset="-128"/>
                </a:rPr>
                <a:t>Battery Electric</a:t>
              </a:r>
            </a:p>
          </p:txBody>
        </p:sp>
        <p:pic>
          <p:nvPicPr>
            <p:cNvPr id="13" name="Picture 2" descr="Alexander Dennis and BYD UK jointly announce First Bus order of 22 BYD ADL  Enviro200EV electric buses for Glasgow network in preparation for United  Nations COP26">
              <a:extLst>
                <a:ext uri="{FF2B5EF4-FFF2-40B4-BE49-F238E27FC236}">
                  <a16:creationId xmlns:a16="http://schemas.microsoft.com/office/drawing/2014/main" id="{0B956AE7-B3E5-4505-99E0-E8EDE8E22E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952"/>
            <a:stretch/>
          </p:blipFill>
          <p:spPr bwMode="auto">
            <a:xfrm>
              <a:off x="8360972" y="340096"/>
              <a:ext cx="4514880" cy="300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20C7E-711B-424E-9294-B47B7C38247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1500" y="1492424"/>
            <a:ext cx="6722988" cy="6564857"/>
          </a:xfrm>
        </p:spPr>
        <p:txBody>
          <a:bodyPr/>
          <a:lstStyle/>
          <a:p>
            <a:r>
              <a:rPr lang="en-GB" dirty="0"/>
              <a:t>100% zero emission</a:t>
            </a:r>
          </a:p>
          <a:p>
            <a:r>
              <a:rPr lang="en-GB" dirty="0"/>
              <a:t>Available in lengths 9.7, 10.2, 10.9 and 11.6m</a:t>
            </a:r>
          </a:p>
          <a:p>
            <a:r>
              <a:rPr lang="en-GB" dirty="0"/>
              <a:t>Up to 80 passengers including 40 seated</a:t>
            </a:r>
          </a:p>
          <a:p>
            <a:r>
              <a:rPr lang="en-GB" dirty="0"/>
              <a:t>3rd generation liquid cooled batteries</a:t>
            </a:r>
          </a:p>
          <a:p>
            <a:r>
              <a:rPr lang="en-GB" dirty="0"/>
              <a:t>Lithium Iron Phosphate chemistry (LFP)</a:t>
            </a:r>
          </a:p>
          <a:p>
            <a:r>
              <a:rPr lang="en-GB" dirty="0"/>
              <a:t>348kWh battery capacity</a:t>
            </a:r>
          </a:p>
          <a:p>
            <a:r>
              <a:rPr lang="en-GB" dirty="0"/>
              <a:t>Range up to 200miles from new (75% SOC at year 10)</a:t>
            </a:r>
          </a:p>
          <a:p>
            <a:r>
              <a:rPr lang="en-GB" dirty="0"/>
              <a:t>2 x 90kW hub motors</a:t>
            </a:r>
          </a:p>
          <a:p>
            <a:r>
              <a:rPr lang="en-GB" dirty="0"/>
              <a:t>Heat pump electric heating</a:t>
            </a:r>
          </a:p>
          <a:p>
            <a:r>
              <a:rPr lang="en-GB" dirty="0"/>
              <a:t>Roof mounted batteries concealed </a:t>
            </a:r>
            <a:br>
              <a:rPr lang="en-GB" dirty="0"/>
            </a:br>
            <a:r>
              <a:rPr lang="en-GB" dirty="0"/>
              <a:t>by full-length fairing</a:t>
            </a:r>
          </a:p>
          <a:p>
            <a:r>
              <a:rPr lang="en-GB" dirty="0"/>
              <a:t>AC and DC Charging available</a:t>
            </a:r>
          </a:p>
          <a:p>
            <a:r>
              <a:rPr lang="en-GB" dirty="0"/>
              <a:t>Battery Warranty up to 10 years</a:t>
            </a: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C4B14E-A8EE-47BA-9C4D-3BFC170C3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BYD ADL Enviro200EV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A93B3-BFD2-4630-8388-EAC12BDAAB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Picture 5" descr="A picture containing platform, subway, bus&#10;&#10;Description automatically generated">
            <a:extLst>
              <a:ext uri="{FF2B5EF4-FFF2-40B4-BE49-F238E27FC236}">
                <a16:creationId xmlns:a16="http://schemas.microsoft.com/office/drawing/2014/main" id="{E6C45034-1F7A-49E9-8FEF-15AB06851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08" y="4645557"/>
            <a:ext cx="5424144" cy="361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76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C07E4-1257-44E7-8A7C-7EBEC2E6F37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1500" y="2029353"/>
            <a:ext cx="9459292" cy="6264696"/>
          </a:xfrm>
        </p:spPr>
        <p:txBody>
          <a:bodyPr/>
          <a:lstStyle/>
          <a:p>
            <a:r>
              <a:rPr lang="en-GB" dirty="0"/>
              <a:t>100% zero emission</a:t>
            </a:r>
          </a:p>
          <a:p>
            <a:r>
              <a:rPr lang="en-GB" dirty="0"/>
              <a:t>Available in 10.3m and 10.9m length</a:t>
            </a:r>
          </a:p>
          <a:p>
            <a:r>
              <a:rPr lang="en-GB" dirty="0"/>
              <a:t>Up to 88 passengers, including 72 seated</a:t>
            </a:r>
          </a:p>
          <a:p>
            <a:r>
              <a:rPr lang="en-GB" dirty="0"/>
              <a:t>3rd generation liquid cooled batteries</a:t>
            </a:r>
          </a:p>
          <a:p>
            <a:r>
              <a:rPr lang="en-GB" dirty="0"/>
              <a:t>Lithium Iron Phosphate chemistry (LFP)</a:t>
            </a:r>
          </a:p>
          <a:p>
            <a:r>
              <a:rPr lang="en-GB" dirty="0"/>
              <a:t>382kWh battery capacity</a:t>
            </a:r>
          </a:p>
          <a:p>
            <a:r>
              <a:rPr lang="en-GB" dirty="0"/>
              <a:t>Range up to190miles from new (75% SOC at year 10)</a:t>
            </a:r>
          </a:p>
          <a:p>
            <a:r>
              <a:rPr lang="en-GB" dirty="0"/>
              <a:t>2 x 150kW hub motors</a:t>
            </a:r>
          </a:p>
          <a:p>
            <a:r>
              <a:rPr lang="en-GB" dirty="0"/>
              <a:t>Heat pump HVAC</a:t>
            </a:r>
          </a:p>
          <a:p>
            <a:r>
              <a:rPr lang="en-GB" dirty="0"/>
              <a:t>Batteries located in rear power bay and under floor of saloon</a:t>
            </a:r>
          </a:p>
          <a:p>
            <a:r>
              <a:rPr lang="en-GB" dirty="0"/>
              <a:t>AC and DC Charging available</a:t>
            </a:r>
          </a:p>
          <a:p>
            <a:r>
              <a:rPr lang="en-GB" dirty="0"/>
              <a:t>Battery Warranty up to 10 years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074D45-8DFB-4F7B-B2F7-8C8925226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BYD ADL Enviro400EV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6B6F5D-5C29-4337-BA30-09C2A69994AE}"/>
              </a:ext>
            </a:extLst>
          </p:cNvPr>
          <p:cNvGrpSpPr/>
          <p:nvPr/>
        </p:nvGrpSpPr>
        <p:grpSpPr>
          <a:xfrm>
            <a:off x="8360972" y="162294"/>
            <a:ext cx="4514880" cy="3475572"/>
            <a:chOff x="8360972" y="162294"/>
            <a:chExt cx="4514880" cy="3475572"/>
          </a:xfrm>
        </p:grpSpPr>
        <p:pic>
          <p:nvPicPr>
            <p:cNvPr id="10" name="Picture Placeholder 11" descr="A green bus parked in front of a building&#10;&#10;Description automatically generated with low confidence">
              <a:extLst>
                <a:ext uri="{FF2B5EF4-FFF2-40B4-BE49-F238E27FC236}">
                  <a16:creationId xmlns:a16="http://schemas.microsoft.com/office/drawing/2014/main" id="{E60715C2-F069-45C3-9BA9-62A3CF314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762"/>
            <a:stretch/>
          </p:blipFill>
          <p:spPr>
            <a:xfrm>
              <a:off x="8360972" y="162294"/>
              <a:ext cx="4514880" cy="302408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E5C89D-BED9-4793-A718-8B21C48F8943}"/>
                </a:ext>
              </a:extLst>
            </p:cNvPr>
            <p:cNvSpPr/>
            <p:nvPr/>
          </p:nvSpPr>
          <p:spPr bwMode="auto">
            <a:xfrm>
              <a:off x="8360972" y="3186378"/>
              <a:ext cx="4514880" cy="451488"/>
            </a:xfrm>
            <a:prstGeom prst="rect">
              <a:avLst/>
            </a:prstGeom>
            <a:solidFill>
              <a:schemeClr val="accent5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77" tIns="34289" rIns="68577" bIns="34289" numCol="1" rtlCol="0" anchor="ctr" anchorCtr="0" compatLnSpc="1">
              <a:prstTxWarp prst="textNoShape">
                <a:avLst/>
              </a:prstTxWarp>
            </a:bodyPr>
            <a:lstStyle/>
            <a:p>
              <a:pPr defTabSz="685762"/>
              <a:r>
                <a:rPr lang="en-GB" sz="1387" b="1">
                  <a:solidFill>
                    <a:schemeClr val="bg1"/>
                  </a:solidFill>
                  <a:latin typeface="+mj-lt"/>
                  <a:cs typeface="ヒラギノ角ゴ ProN W3" pitchFamily="-1" charset="-128"/>
                </a:rPr>
                <a:t>Battery Electric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9B382D-3086-4E0B-A60D-4436B84938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7" name="Picture 6" descr="The inside of a bus&#10;&#10;Description automatically generated">
            <a:extLst>
              <a:ext uri="{FF2B5EF4-FFF2-40B4-BE49-F238E27FC236}">
                <a16:creationId xmlns:a16="http://schemas.microsoft.com/office/drawing/2014/main" id="{81D177CA-E295-491D-884B-A19688DE9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050" y="3868688"/>
            <a:ext cx="3234746" cy="2163522"/>
          </a:xfrm>
          <a:prstGeom prst="rect">
            <a:avLst/>
          </a:prstGeom>
        </p:spPr>
      </p:pic>
      <p:pic>
        <p:nvPicPr>
          <p:cNvPr id="11" name="Picture 10" descr="A table and chairs in a bus&#10;&#10;Description automatically generated with low confidence">
            <a:extLst>
              <a:ext uri="{FF2B5EF4-FFF2-40B4-BE49-F238E27FC236}">
                <a16:creationId xmlns:a16="http://schemas.microsoft.com/office/drawing/2014/main" id="{58D19216-64BD-4DF1-B2B6-4E7ECAAB08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106" y="6145728"/>
            <a:ext cx="3234747" cy="214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5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032F2-0337-4A67-BE0B-DF39AAA96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 Electric bus charging solutions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EFF1F5F-71F3-4680-9012-60575F0E118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14130" y="4320155"/>
            <a:ext cx="3831268" cy="2680874"/>
          </a:xfrm>
          <a:prstGeom prst="rect">
            <a:avLst/>
          </a:prstGeom>
        </p:spPr>
      </p:pic>
      <p:pic>
        <p:nvPicPr>
          <p:cNvPr id="8" name="Picture 4" descr="Deviations from IEC 61851-1 and -23 for OPPCharge">
            <a:extLst>
              <a:ext uri="{FF2B5EF4-FFF2-40B4-BE49-F238E27FC236}">
                <a16:creationId xmlns:a16="http://schemas.microsoft.com/office/drawing/2014/main" id="{4C7D0640-510E-43D7-B5DA-33461F7645F5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30" r="6430"/>
          <a:stretch>
            <a:fillRect/>
          </a:stretch>
        </p:blipFill>
        <p:spPr bwMode="auto">
          <a:xfrm>
            <a:off x="9094309" y="7110656"/>
            <a:ext cx="3600450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0BDB7D1-67FF-423C-B320-41CA8AA8E6A5}"/>
              </a:ext>
            </a:extLst>
          </p:cNvPr>
          <p:cNvSpPr txBox="1">
            <a:spLocks/>
          </p:cNvSpPr>
          <p:nvPr/>
        </p:nvSpPr>
        <p:spPr>
          <a:xfrm>
            <a:off x="571499" y="1492424"/>
            <a:ext cx="7073901" cy="6264696"/>
          </a:xfrm>
          <a:prstGeom prst="rect">
            <a:avLst/>
          </a:prstGeom>
        </p:spPr>
        <p:txBody>
          <a:bodyPr/>
          <a:lstStyle>
            <a:lvl1pPr marL="266562" indent="-266562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 Neue" pitchFamily="-1" charset="0"/>
              </a:defRPr>
            </a:lvl1pPr>
            <a:lvl2pPr marL="660053" indent="-266562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 Neue" pitchFamily="-1" charset="0"/>
              </a:defRPr>
            </a:lvl2pPr>
            <a:lvl3pPr marL="1104317" indent="-266562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  <a:sym typeface="Helvetica Neue" pitchFamily="-1" charset="0"/>
              </a:defRPr>
            </a:lvl3pPr>
            <a:lvl4pPr marL="1548585" indent="-266562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4pPr>
            <a:lvl5pPr marL="1992852" indent="-266562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5pPr>
            <a:lvl6pPr marL="2449812" indent="-266562" algn="l" rtl="0" eaLnBrk="1" fontAlgn="base" hangingPunct="1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6pPr>
            <a:lvl7pPr marL="2906773" indent="-266562" algn="l" rtl="0" eaLnBrk="1" fontAlgn="base" hangingPunct="1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7pPr>
            <a:lvl8pPr marL="3363731" indent="-266562" algn="l" rtl="0" eaLnBrk="1" fontAlgn="base" hangingPunct="1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8pPr>
            <a:lvl9pPr marL="3820692" indent="-266562" algn="l" rtl="0" eaLnBrk="1" fontAlgn="base" hangingPunct="1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pitchFamily="-1" charset="0"/>
              <a:buChar char="•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pitchFamily="-1" charset="0"/>
              </a:defRPr>
            </a:lvl9pPr>
          </a:lstStyle>
          <a:p>
            <a:r>
              <a:rPr lang="en-GB" b="1" kern="0" dirty="0"/>
              <a:t>Plug-in</a:t>
            </a:r>
          </a:p>
          <a:p>
            <a:pPr lvl="1"/>
            <a:r>
              <a:rPr lang="en-GB" sz="2400" kern="0" dirty="0"/>
              <a:t>Cables up to 10m length available</a:t>
            </a:r>
          </a:p>
          <a:p>
            <a:pPr lvl="1"/>
            <a:r>
              <a:rPr lang="en-GB" sz="2400" kern="0" dirty="0"/>
              <a:t>Dual sided and longer cable lengths minimises charging infrastructure footprint. Helps maintain fleet size and parking layout</a:t>
            </a:r>
          </a:p>
          <a:p>
            <a:pPr lvl="1"/>
            <a:r>
              <a:rPr lang="en-GB" sz="2400" kern="0" dirty="0"/>
              <a:t>Automatic or manual saloon heater pre-conditioning available.</a:t>
            </a:r>
          </a:p>
          <a:p>
            <a:r>
              <a:rPr lang="en-GB" b="1" kern="0" dirty="0"/>
              <a:t>Inverted pantograph</a:t>
            </a:r>
          </a:p>
          <a:p>
            <a:pPr lvl="1"/>
            <a:r>
              <a:rPr lang="en-GB" sz="2400" kern="0" dirty="0"/>
              <a:t>Faster charging rates allowing opportunity charging on routes and increased daily range</a:t>
            </a:r>
          </a:p>
          <a:p>
            <a:pPr lvl="1"/>
            <a:r>
              <a:rPr lang="en-GB" sz="2400" kern="0" dirty="0"/>
              <a:t>Roof mounted in depots can maintain existing parking layouts</a:t>
            </a:r>
          </a:p>
          <a:p>
            <a:r>
              <a:rPr lang="en-GB" b="1" kern="0" dirty="0"/>
              <a:t>Advanced Telematics</a:t>
            </a:r>
          </a:p>
          <a:p>
            <a:pPr lvl="1"/>
            <a:r>
              <a:rPr lang="en-GB" sz="2400" kern="0" dirty="0"/>
              <a:t>Comprehensive remote condition monitoring to support operations.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E4D6D7C-6C94-46E0-8BE8-CBC3DA416686}"/>
              </a:ext>
            </a:extLst>
          </p:cNvPr>
          <p:cNvGrpSpPr/>
          <p:nvPr/>
        </p:nvGrpSpPr>
        <p:grpSpPr>
          <a:xfrm>
            <a:off x="7429500" y="1704488"/>
            <a:ext cx="5380668" cy="2296011"/>
            <a:chOff x="5532120" y="1508759"/>
            <a:chExt cx="6621781" cy="26593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D533E54-3765-4ABC-8497-3D4746755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85" t="9262" r="12161" b="8037"/>
            <a:stretch/>
          </p:blipFill>
          <p:spPr>
            <a:xfrm>
              <a:off x="5532120" y="1508759"/>
              <a:ext cx="6621780" cy="265938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4AB4EA-E2DD-45E7-BFA5-9F817367DAF9}"/>
                </a:ext>
              </a:extLst>
            </p:cNvPr>
            <p:cNvSpPr/>
            <p:nvPr/>
          </p:nvSpPr>
          <p:spPr bwMode="auto">
            <a:xfrm>
              <a:off x="9439275" y="1852464"/>
              <a:ext cx="2031677" cy="262086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C5FBE3-9105-4791-A469-C195072FED9A}"/>
                </a:ext>
              </a:extLst>
            </p:cNvPr>
            <p:cNvSpPr/>
            <p:nvPr/>
          </p:nvSpPr>
          <p:spPr bwMode="auto">
            <a:xfrm>
              <a:off x="9296401" y="2193454"/>
              <a:ext cx="2857499" cy="262086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05CD6C-3762-4B59-B0D9-E39940445F6D}"/>
                </a:ext>
              </a:extLst>
            </p:cNvPr>
            <p:cNvSpPr/>
            <p:nvPr/>
          </p:nvSpPr>
          <p:spPr bwMode="auto">
            <a:xfrm>
              <a:off x="9363076" y="2557004"/>
              <a:ext cx="2790824" cy="262086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932B30-5938-4990-9173-3CC9C26A171F}"/>
                </a:ext>
              </a:extLst>
            </p:cNvPr>
            <p:cNvSpPr/>
            <p:nvPr/>
          </p:nvSpPr>
          <p:spPr bwMode="auto">
            <a:xfrm>
              <a:off x="10042527" y="3532635"/>
              <a:ext cx="2111374" cy="262086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55A3E0-2B57-42DD-9831-8EA2A69AF55E}"/>
                </a:ext>
              </a:extLst>
            </p:cNvPr>
            <p:cNvSpPr/>
            <p:nvPr/>
          </p:nvSpPr>
          <p:spPr bwMode="auto">
            <a:xfrm>
              <a:off x="10596911" y="3894634"/>
              <a:ext cx="1556990" cy="262086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 Light" pitchFamily="-1" charset="0"/>
                <a:ea typeface="ヒラギノ角ゴ ProN W3" pitchFamily="-1" charset="-128"/>
                <a:cs typeface="ヒラギノ角ゴ ProN W3" pitchFamily="-1" charset="-128"/>
                <a:sym typeface="Helvetica Neue Light" pitchFamily="-1" charset="0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2E97D0-A7D2-41BA-BA00-668A4E907D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37F499-9DF6-471E-9B3A-6ADFDA530507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616373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template">
  <a:themeElements>
    <a:clrScheme name="ADL">
      <a:dk1>
        <a:sysClr val="windowText" lastClr="000000"/>
      </a:dk1>
      <a:lt1>
        <a:sysClr val="window" lastClr="FFFFFF"/>
      </a:lt1>
      <a:dk2>
        <a:srgbClr val="003399"/>
      </a:dk2>
      <a:lt2>
        <a:srgbClr val="36A9ED"/>
      </a:lt2>
      <a:accent1>
        <a:srgbClr val="003399"/>
      </a:accent1>
      <a:accent2>
        <a:srgbClr val="36A9ED"/>
      </a:accent2>
      <a:accent3>
        <a:srgbClr val="990099"/>
      </a:accent3>
      <a:accent4>
        <a:srgbClr val="BF5E00"/>
      </a:accent4>
      <a:accent5>
        <a:srgbClr val="508709"/>
      </a:accent5>
      <a:accent6>
        <a:srgbClr val="DDF53D"/>
      </a:accent6>
      <a:hlink>
        <a:srgbClr val="36A9ED"/>
      </a:hlink>
      <a:folHlink>
        <a:srgbClr val="36A9E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pitchFamily="-1" charset="0"/>
            <a:ea typeface="ヒラギノ角ゴ ProN W3" pitchFamily="-1" charset="-128"/>
            <a:cs typeface="ヒラギノ角ゴ ProN W3" pitchFamily="-1" charset="-128"/>
            <a:sym typeface="Helvetica Neue Light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pitchFamily="-1" charset="0"/>
            <a:ea typeface="ヒラギノ角ゴ ProN W3" pitchFamily="-1" charset="-128"/>
            <a:cs typeface="ヒラギノ角ゴ ProN W3" pitchFamily="-1" charset="-128"/>
            <a:sym typeface="Helvetica Neue Light" pitchFamily="-1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B66AB1DA95464E91C51B529999FBF8" ma:contentTypeVersion="5" ma:contentTypeDescription="Create a new document." ma:contentTypeScope="" ma:versionID="d04fe27e9790b1873aa45c2996ed64b4">
  <xsd:schema xmlns:xsd="http://www.w3.org/2001/XMLSchema" xmlns:xs="http://www.w3.org/2001/XMLSchema" xmlns:p="http://schemas.microsoft.com/office/2006/metadata/properties" xmlns:ns2="c19bc24d-99dd-448d-ae9e-1005653c5d14" targetNamespace="http://schemas.microsoft.com/office/2006/metadata/properties" ma:root="true" ma:fieldsID="361c8c9f7c244d9b6b83f6fc36e3b3e0" ns2:_="">
    <xsd:import namespace="c19bc24d-99dd-448d-ae9e-1005653c5d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9bc24d-99dd-448d-ae9e-1005653c5d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56A655-ADFD-4FE3-98CB-70312CBA0F1B}">
  <ds:schemaRefs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c19bc24d-99dd-448d-ae9e-1005653c5d14"/>
  </ds:schemaRefs>
</ds:datastoreItem>
</file>

<file path=customXml/itemProps2.xml><?xml version="1.0" encoding="utf-8"?>
<ds:datastoreItem xmlns:ds="http://schemas.openxmlformats.org/officeDocument/2006/customXml" ds:itemID="{6288850C-D8BD-4DA5-BA4E-6FB8045ABD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3076EB-FFC3-4B9E-B9DC-1E18B8C72C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9bc24d-99dd-448d-ae9e-1005653c5d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1565</TotalTime>
  <Words>1207</Words>
  <Application>Microsoft Office PowerPoint</Application>
  <PresentationFormat>Custom</PresentationFormat>
  <Paragraphs>230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Helvetica Neue</vt:lpstr>
      <vt:lpstr>Helvetica Neue Light</vt:lpstr>
      <vt:lpstr>Source Sans Pro</vt:lpstr>
      <vt:lpstr>Wingdings</vt:lpstr>
      <vt:lpstr>PowerPoint template</vt:lpstr>
      <vt:lpstr>PowerPoint Presentation</vt:lpstr>
      <vt:lpstr>Our Vision</vt:lpstr>
      <vt:lpstr>ADL today</vt:lpstr>
      <vt:lpstr>ADL’s commitment to environmental management</vt:lpstr>
      <vt:lpstr>The ADL evolution to zero emissions  </vt:lpstr>
      <vt:lpstr>UK &amp; Ireland market leadership</vt:lpstr>
      <vt:lpstr>BYD ADL Enviro200EV</vt:lpstr>
      <vt:lpstr>BYD ADL Enviro400EV</vt:lpstr>
      <vt:lpstr>UK Electric bus charging solutions</vt:lpstr>
      <vt:lpstr>Battery and range growth forecast</vt:lpstr>
      <vt:lpstr>FAQs about EV</vt:lpstr>
      <vt:lpstr>Battery Electric Bus Delivery Journey – parking and infrastructure planning</vt:lpstr>
      <vt:lpstr>PowerPoint Presentation</vt:lpstr>
      <vt:lpstr>ADL Enviro400FCEV</vt:lpstr>
      <vt:lpstr>PowerPoint Presentation</vt:lpstr>
      <vt:lpstr>Global Presence</vt:lpstr>
      <vt:lpstr>EV in North America</vt:lpstr>
      <vt:lpstr>EV in Australia and New Zealand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“Build it in Britain” Supporting Labour’s  Green Economic Recovery</dc:title>
  <dc:creator>Jacqueline Anderson</dc:creator>
  <cp:lastModifiedBy>Jamie Wilson</cp:lastModifiedBy>
  <cp:revision>15</cp:revision>
  <cp:lastPrinted>2021-07-27T15:59:04Z</cp:lastPrinted>
  <dcterms:created xsi:type="dcterms:W3CDTF">2020-11-24T11:42:54Z</dcterms:created>
  <dcterms:modified xsi:type="dcterms:W3CDTF">2022-02-02T11:03:22Z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0x010100D4B66AB1DA95464E91C51B529999FBF8</vt:lpwstr>
  </property>
</Properties>
</file>