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372" r:id="rId5"/>
    <p:sldId id="269" r:id="rId6"/>
    <p:sldId id="426" r:id="rId7"/>
    <p:sldId id="427" r:id="rId8"/>
    <p:sldId id="268" r:id="rId9"/>
    <p:sldId id="265" r:id="rId10"/>
    <p:sldId id="258" r:id="rId11"/>
    <p:sldId id="424" r:id="rId12"/>
    <p:sldId id="293" r:id="rId13"/>
    <p:sldId id="294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C2C"/>
    <a:srgbClr val="0077C8"/>
    <a:srgbClr val="FFA400"/>
    <a:srgbClr val="009B77"/>
    <a:srgbClr val="E03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674FA-E9F7-43D1-9C88-5329BCC157E6}" v="19" dt="2022-02-11T08:21:02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7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9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Leach" userId="7f7c4c77d40d810f" providerId="LiveId" clId="{E7FCC77A-EFCC-47EB-821D-9DFC3AFB059A}"/>
    <pc:docChg chg="modSld">
      <pc:chgData name="Chloe Leach" userId="7f7c4c77d40d810f" providerId="LiveId" clId="{E7FCC77A-EFCC-47EB-821D-9DFC3AFB059A}" dt="2022-02-11T18:18:17.568" v="0" actId="1076"/>
      <pc:docMkLst>
        <pc:docMk/>
      </pc:docMkLst>
      <pc:sldChg chg="modSp mod">
        <pc:chgData name="Chloe Leach" userId="7f7c4c77d40d810f" providerId="LiveId" clId="{E7FCC77A-EFCC-47EB-821D-9DFC3AFB059A}" dt="2022-02-11T18:18:17.568" v="0" actId="1076"/>
        <pc:sldMkLst>
          <pc:docMk/>
          <pc:sldMk cId="3964923817" sldId="269"/>
        </pc:sldMkLst>
        <pc:picChg chg="mod">
          <ac:chgData name="Chloe Leach" userId="7f7c4c77d40d810f" providerId="LiveId" clId="{E7FCC77A-EFCC-47EB-821D-9DFC3AFB059A}" dt="2022-02-11T18:18:17.568" v="0" actId="1076"/>
          <ac:picMkLst>
            <pc:docMk/>
            <pc:sldMk cId="3964923817" sldId="269"/>
            <ac:picMk id="4" creationId="{00000000-0000-0000-0000-000000000000}"/>
          </ac:picMkLst>
        </pc:picChg>
      </pc:sldChg>
    </pc:docChg>
  </pc:docChgLst>
  <pc:docChgLst>
    <pc:chgData name="Georgia Webster" userId="fde2fc82-2eb5-4d02-83f7-3c392033f3b8" providerId="ADAL" clId="{9A0674FA-E9F7-43D1-9C88-5329BCC157E6}"/>
    <pc:docChg chg="undo custSel addSld delSld modSld sldOrd">
      <pc:chgData name="Georgia Webster" userId="fde2fc82-2eb5-4d02-83f7-3c392033f3b8" providerId="ADAL" clId="{9A0674FA-E9F7-43D1-9C88-5329BCC157E6}" dt="2022-02-11T08:14:06.721" v="152"/>
      <pc:docMkLst>
        <pc:docMk/>
      </pc:docMkLst>
      <pc:sldChg chg="del">
        <pc:chgData name="Georgia Webster" userId="fde2fc82-2eb5-4d02-83f7-3c392033f3b8" providerId="ADAL" clId="{9A0674FA-E9F7-43D1-9C88-5329BCC157E6}" dt="2022-02-08T09:25:06.736" v="0" actId="2696"/>
        <pc:sldMkLst>
          <pc:docMk/>
          <pc:sldMk cId="3274691541" sldId="263"/>
        </pc:sldMkLst>
      </pc:sldChg>
      <pc:sldChg chg="del">
        <pc:chgData name="Georgia Webster" userId="fde2fc82-2eb5-4d02-83f7-3c392033f3b8" providerId="ADAL" clId="{9A0674FA-E9F7-43D1-9C88-5329BCC157E6}" dt="2022-02-08T09:25:34.855" v="1" actId="2696"/>
        <pc:sldMkLst>
          <pc:docMk/>
          <pc:sldMk cId="2502531713" sldId="264"/>
        </pc:sldMkLst>
      </pc:sldChg>
      <pc:sldChg chg="delSp modSp mod">
        <pc:chgData name="Georgia Webster" userId="fde2fc82-2eb5-4d02-83f7-3c392033f3b8" providerId="ADAL" clId="{9A0674FA-E9F7-43D1-9C88-5329BCC157E6}" dt="2022-02-08T17:06:44.442" v="126" actId="1076"/>
        <pc:sldMkLst>
          <pc:docMk/>
          <pc:sldMk cId="3688919025" sldId="265"/>
        </pc:sldMkLst>
        <pc:spChg chg="del">
          <ac:chgData name="Georgia Webster" userId="fde2fc82-2eb5-4d02-83f7-3c392033f3b8" providerId="ADAL" clId="{9A0674FA-E9F7-43D1-9C88-5329BCC157E6}" dt="2022-02-08T10:38:44.119" v="9" actId="478"/>
          <ac:spMkLst>
            <pc:docMk/>
            <pc:sldMk cId="3688919025" sldId="265"/>
            <ac:spMk id="3" creationId="{ABE46BFD-11FB-9642-8D42-D2F82E21578A}"/>
          </ac:spMkLst>
        </pc:spChg>
        <pc:picChg chg="mod">
          <ac:chgData name="Georgia Webster" userId="fde2fc82-2eb5-4d02-83f7-3c392033f3b8" providerId="ADAL" clId="{9A0674FA-E9F7-43D1-9C88-5329BCC157E6}" dt="2022-02-08T17:06:44.442" v="126" actId="1076"/>
          <ac:picMkLst>
            <pc:docMk/>
            <pc:sldMk cId="3688919025" sldId="265"/>
            <ac:picMk id="5" creationId="{00000000-0000-0000-0000-000000000000}"/>
          </ac:picMkLst>
        </pc:picChg>
      </pc:sldChg>
      <pc:sldChg chg="del">
        <pc:chgData name="Georgia Webster" userId="fde2fc82-2eb5-4d02-83f7-3c392033f3b8" providerId="ADAL" clId="{9A0674FA-E9F7-43D1-9C88-5329BCC157E6}" dt="2022-02-08T09:25:34.855" v="1" actId="2696"/>
        <pc:sldMkLst>
          <pc:docMk/>
          <pc:sldMk cId="2222815507" sldId="266"/>
        </pc:sldMkLst>
      </pc:sldChg>
      <pc:sldChg chg="del">
        <pc:chgData name="Georgia Webster" userId="fde2fc82-2eb5-4d02-83f7-3c392033f3b8" providerId="ADAL" clId="{9A0674FA-E9F7-43D1-9C88-5329BCC157E6}" dt="2022-02-08T09:25:34.855" v="1" actId="2696"/>
        <pc:sldMkLst>
          <pc:docMk/>
          <pc:sldMk cId="4184827270" sldId="267"/>
        </pc:sldMkLst>
      </pc:sldChg>
      <pc:sldChg chg="delSp modSp mod ord">
        <pc:chgData name="Georgia Webster" userId="fde2fc82-2eb5-4d02-83f7-3c392033f3b8" providerId="ADAL" clId="{9A0674FA-E9F7-43D1-9C88-5329BCC157E6}" dt="2022-02-08T17:06:33.474" v="124" actId="1076"/>
        <pc:sldMkLst>
          <pc:docMk/>
          <pc:sldMk cId="1884669009" sldId="268"/>
        </pc:sldMkLst>
        <pc:spChg chg="mod">
          <ac:chgData name="Georgia Webster" userId="fde2fc82-2eb5-4d02-83f7-3c392033f3b8" providerId="ADAL" clId="{9A0674FA-E9F7-43D1-9C88-5329BCC157E6}" dt="2022-02-08T17:06:31.338" v="123" actId="14100"/>
          <ac:spMkLst>
            <pc:docMk/>
            <pc:sldMk cId="1884669009" sldId="268"/>
            <ac:spMk id="2" creationId="{3E1EEC23-628C-134C-9A77-A8B5457CC9B1}"/>
          </ac:spMkLst>
        </pc:spChg>
        <pc:spChg chg="del">
          <ac:chgData name="Georgia Webster" userId="fde2fc82-2eb5-4d02-83f7-3c392033f3b8" providerId="ADAL" clId="{9A0674FA-E9F7-43D1-9C88-5329BCC157E6}" dt="2022-02-08T10:38:40.834" v="8" actId="478"/>
          <ac:spMkLst>
            <pc:docMk/>
            <pc:sldMk cId="1884669009" sldId="268"/>
            <ac:spMk id="3" creationId="{ABE46BFD-11FB-9642-8D42-D2F82E21578A}"/>
          </ac:spMkLst>
        </pc:spChg>
        <pc:picChg chg="mod">
          <ac:chgData name="Georgia Webster" userId="fde2fc82-2eb5-4d02-83f7-3c392033f3b8" providerId="ADAL" clId="{9A0674FA-E9F7-43D1-9C88-5329BCC157E6}" dt="2022-02-08T17:06:33.474" v="124" actId="1076"/>
          <ac:picMkLst>
            <pc:docMk/>
            <pc:sldMk cId="1884669009" sldId="268"/>
            <ac:picMk id="5" creationId="{00000000-0000-0000-0000-000000000000}"/>
          </ac:picMkLst>
        </pc:picChg>
      </pc:sldChg>
      <pc:sldChg chg="ord">
        <pc:chgData name="Georgia Webster" userId="fde2fc82-2eb5-4d02-83f7-3c392033f3b8" providerId="ADAL" clId="{9A0674FA-E9F7-43D1-9C88-5329BCC157E6}" dt="2022-02-08T10:40:20.412" v="11"/>
        <pc:sldMkLst>
          <pc:docMk/>
          <pc:sldMk cId="3964923817" sldId="269"/>
        </pc:sldMkLst>
      </pc:sldChg>
      <pc:sldChg chg="modSp add mod ord">
        <pc:chgData name="Georgia Webster" userId="fde2fc82-2eb5-4d02-83f7-3c392033f3b8" providerId="ADAL" clId="{9A0674FA-E9F7-43D1-9C88-5329BCC157E6}" dt="2022-02-08T17:06:00.507" v="118" actId="1076"/>
        <pc:sldMkLst>
          <pc:docMk/>
          <pc:sldMk cId="381103589" sldId="372"/>
        </pc:sldMkLst>
        <pc:spChg chg="mod">
          <ac:chgData name="Georgia Webster" userId="fde2fc82-2eb5-4d02-83f7-3c392033f3b8" providerId="ADAL" clId="{9A0674FA-E9F7-43D1-9C88-5329BCC157E6}" dt="2022-02-08T17:06:00.507" v="118" actId="1076"/>
          <ac:spMkLst>
            <pc:docMk/>
            <pc:sldMk cId="381103589" sldId="372"/>
            <ac:spMk id="7" creationId="{9CE43F7D-A478-4A29-99A9-43F975376541}"/>
          </ac:spMkLst>
        </pc:spChg>
        <pc:spChg chg="mod">
          <ac:chgData name="Georgia Webster" userId="fde2fc82-2eb5-4d02-83f7-3c392033f3b8" providerId="ADAL" clId="{9A0674FA-E9F7-43D1-9C88-5329BCC157E6}" dt="2022-02-08T17:05:58.642" v="117" actId="1076"/>
          <ac:spMkLst>
            <pc:docMk/>
            <pc:sldMk cId="381103589" sldId="372"/>
            <ac:spMk id="8" creationId="{C264A897-32F2-48C4-9224-78FEE3D6CDE9}"/>
          </ac:spMkLst>
        </pc:spChg>
      </pc:sldChg>
      <pc:sldChg chg="modSp add mod">
        <pc:chgData name="Georgia Webster" userId="fde2fc82-2eb5-4d02-83f7-3c392033f3b8" providerId="ADAL" clId="{9A0674FA-E9F7-43D1-9C88-5329BCC157E6}" dt="2022-02-11T08:12:20.341" v="142" actId="1076"/>
        <pc:sldMkLst>
          <pc:docMk/>
          <pc:sldMk cId="2659769120" sldId="424"/>
        </pc:sldMkLst>
        <pc:spChg chg="mod">
          <ac:chgData name="Georgia Webster" userId="fde2fc82-2eb5-4d02-83f7-3c392033f3b8" providerId="ADAL" clId="{9A0674FA-E9F7-43D1-9C88-5329BCC157E6}" dt="2022-02-11T08:12:17.149" v="141" actId="1076"/>
          <ac:spMkLst>
            <pc:docMk/>
            <pc:sldMk cId="2659769120" sldId="424"/>
            <ac:spMk id="2" creationId="{82C88ABB-0A03-419B-921F-91E9E4577E47}"/>
          </ac:spMkLst>
        </pc:spChg>
        <pc:spChg chg="mod">
          <ac:chgData name="Georgia Webster" userId="fde2fc82-2eb5-4d02-83f7-3c392033f3b8" providerId="ADAL" clId="{9A0674FA-E9F7-43D1-9C88-5329BCC157E6}" dt="2022-02-11T08:12:20.341" v="142" actId="1076"/>
          <ac:spMkLst>
            <pc:docMk/>
            <pc:sldMk cId="2659769120" sldId="424"/>
            <ac:spMk id="3" creationId="{FBAF1F42-2967-41A1-B246-B365C1EBDAE6}"/>
          </ac:spMkLst>
        </pc:spChg>
      </pc:sldChg>
      <pc:sldChg chg="addSp modSp new del mod ord">
        <pc:chgData name="Georgia Webster" userId="fde2fc82-2eb5-4d02-83f7-3c392033f3b8" providerId="ADAL" clId="{9A0674FA-E9F7-43D1-9C88-5329BCC157E6}" dt="2022-02-11T08:13:47.716" v="149" actId="47"/>
        <pc:sldMkLst>
          <pc:docMk/>
          <pc:sldMk cId="2548380114" sldId="425"/>
        </pc:sldMkLst>
        <pc:spChg chg="mod">
          <ac:chgData name="Georgia Webster" userId="fde2fc82-2eb5-4d02-83f7-3c392033f3b8" providerId="ADAL" clId="{9A0674FA-E9F7-43D1-9C88-5329BCC157E6}" dt="2022-02-08T17:01:43.770" v="68" actId="20577"/>
          <ac:spMkLst>
            <pc:docMk/>
            <pc:sldMk cId="2548380114" sldId="425"/>
            <ac:spMk id="2" creationId="{37376D7B-59EA-430E-8D7D-740DAE7F1132}"/>
          </ac:spMkLst>
        </pc:spChg>
        <pc:spChg chg="mod">
          <ac:chgData name="Georgia Webster" userId="fde2fc82-2eb5-4d02-83f7-3c392033f3b8" providerId="ADAL" clId="{9A0674FA-E9F7-43D1-9C88-5329BCC157E6}" dt="2022-02-08T17:06:11.767" v="119" actId="2711"/>
          <ac:spMkLst>
            <pc:docMk/>
            <pc:sldMk cId="2548380114" sldId="425"/>
            <ac:spMk id="3" creationId="{6B0BC2FC-EAD8-41CD-8E55-FE515F5AFBB3}"/>
          </ac:spMkLst>
        </pc:spChg>
        <pc:picChg chg="add mod">
          <ac:chgData name="Georgia Webster" userId="fde2fc82-2eb5-4d02-83f7-3c392033f3b8" providerId="ADAL" clId="{9A0674FA-E9F7-43D1-9C88-5329BCC157E6}" dt="2022-02-08T17:02:16.770" v="79" actId="1076"/>
          <ac:picMkLst>
            <pc:docMk/>
            <pc:sldMk cId="2548380114" sldId="425"/>
            <ac:picMk id="5" creationId="{2044D0D0-2E1D-4D75-BA17-8CAD63E2B4A0}"/>
          </ac:picMkLst>
        </pc:picChg>
      </pc:sldChg>
      <pc:sldChg chg="new del">
        <pc:chgData name="Georgia Webster" userId="fde2fc82-2eb5-4d02-83f7-3c392033f3b8" providerId="ADAL" clId="{9A0674FA-E9F7-43D1-9C88-5329BCC157E6}" dt="2022-02-08T17:00:29.047" v="13" actId="2696"/>
        <pc:sldMkLst>
          <pc:docMk/>
          <pc:sldMk cId="3579595486" sldId="425"/>
        </pc:sldMkLst>
      </pc:sldChg>
      <pc:sldChg chg="addSp delSp modSp new add del mod ord modClrScheme chgLayout">
        <pc:chgData name="Georgia Webster" userId="fde2fc82-2eb5-4d02-83f7-3c392033f3b8" providerId="ADAL" clId="{9A0674FA-E9F7-43D1-9C88-5329BCC157E6}" dt="2022-02-11T08:13:55.674" v="150" actId="255"/>
        <pc:sldMkLst>
          <pc:docMk/>
          <pc:sldMk cId="538916194" sldId="426"/>
        </pc:sldMkLst>
        <pc:spChg chg="mod">
          <ac:chgData name="Georgia Webster" userId="fde2fc82-2eb5-4d02-83f7-3c392033f3b8" providerId="ADAL" clId="{9A0674FA-E9F7-43D1-9C88-5329BCC157E6}" dt="2022-02-11T08:10:42.775" v="136" actId="26606"/>
          <ac:spMkLst>
            <pc:docMk/>
            <pc:sldMk cId="538916194" sldId="426"/>
            <ac:spMk id="2" creationId="{698AE1DF-2DBD-4990-B347-3BF25F474AB0}"/>
          </ac:spMkLst>
        </pc:spChg>
        <pc:spChg chg="del">
          <ac:chgData name="Georgia Webster" userId="fde2fc82-2eb5-4d02-83f7-3c392033f3b8" providerId="ADAL" clId="{9A0674FA-E9F7-43D1-9C88-5329BCC157E6}" dt="2022-02-08T17:04:59.634" v="101" actId="478"/>
          <ac:spMkLst>
            <pc:docMk/>
            <pc:sldMk cId="538916194" sldId="426"/>
            <ac:spMk id="3" creationId="{DEAEB952-1E94-4C97-A9CC-E4CB363C366F}"/>
          </ac:spMkLst>
        </pc:spChg>
        <pc:spChg chg="add mod">
          <ac:chgData name="Georgia Webster" userId="fde2fc82-2eb5-4d02-83f7-3c392033f3b8" providerId="ADAL" clId="{9A0674FA-E9F7-43D1-9C88-5329BCC157E6}" dt="2022-02-11T08:13:55.674" v="150" actId="255"/>
          <ac:spMkLst>
            <pc:docMk/>
            <pc:sldMk cId="538916194" sldId="426"/>
            <ac:spMk id="4" creationId="{74531FEC-BD83-4776-A793-665773E3EBE9}"/>
          </ac:spMkLst>
        </pc:spChg>
        <pc:picChg chg="add mod">
          <ac:chgData name="Georgia Webster" userId="fde2fc82-2eb5-4d02-83f7-3c392033f3b8" providerId="ADAL" clId="{9A0674FA-E9F7-43D1-9C88-5329BCC157E6}" dt="2022-02-11T08:11:17.357" v="138" actId="14100"/>
          <ac:picMkLst>
            <pc:docMk/>
            <pc:sldMk cId="538916194" sldId="426"/>
            <ac:picMk id="5" creationId="{D67287F4-BB0C-4B00-B3AB-F8A31E4C5180}"/>
          </ac:picMkLst>
        </pc:picChg>
      </pc:sldChg>
      <pc:sldChg chg="modSp mod ord">
        <pc:chgData name="Georgia Webster" userId="fde2fc82-2eb5-4d02-83f7-3c392033f3b8" providerId="ADAL" clId="{9A0674FA-E9F7-43D1-9C88-5329BCC157E6}" dt="2022-02-11T08:14:06.721" v="152"/>
        <pc:sldMkLst>
          <pc:docMk/>
          <pc:sldMk cId="2504564548" sldId="427"/>
        </pc:sldMkLst>
        <pc:spChg chg="mod">
          <ac:chgData name="Georgia Webster" userId="fde2fc82-2eb5-4d02-83f7-3c392033f3b8" providerId="ADAL" clId="{9A0674FA-E9F7-43D1-9C88-5329BCC157E6}" dt="2022-02-11T08:13:40.990" v="148"/>
          <ac:spMkLst>
            <pc:docMk/>
            <pc:sldMk cId="2504564548" sldId="427"/>
            <ac:spMk id="4" creationId="{74531FEC-BD83-4776-A793-665773E3EBE9}"/>
          </ac:spMkLst>
        </pc:spChg>
        <pc:picChg chg="mod">
          <ac:chgData name="Georgia Webster" userId="fde2fc82-2eb5-4d02-83f7-3c392033f3b8" providerId="ADAL" clId="{9A0674FA-E9F7-43D1-9C88-5329BCC157E6}" dt="2022-02-11T08:13:36.901" v="147" actId="14100"/>
          <ac:picMkLst>
            <pc:docMk/>
            <pc:sldMk cId="2504564548" sldId="427"/>
            <ac:picMk id="5" creationId="{D67287F4-BB0C-4B00-B3AB-F8A31E4C518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A400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7-D44D-B825-3DB8F04F7FD8}"/>
              </c:ext>
            </c:extLst>
          </c:dPt>
          <c:dPt>
            <c:idx val="1"/>
            <c:bubble3D val="0"/>
            <c:spPr>
              <a:solidFill>
                <a:srgbClr val="0077C8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B17-D44D-B825-3DB8F04F7FD8}"/>
              </c:ext>
            </c:extLst>
          </c:dPt>
          <c:dPt>
            <c:idx val="2"/>
            <c:bubble3D val="0"/>
            <c:spPr>
              <a:solidFill>
                <a:srgbClr val="009B77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7-D44D-B825-3DB8F04F7FD8}"/>
              </c:ext>
            </c:extLst>
          </c:dPt>
          <c:dPt>
            <c:idx val="3"/>
            <c:bubble3D val="0"/>
            <c:spPr>
              <a:solidFill>
                <a:srgbClr val="051C2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B17-D44D-B825-3DB8F04F7FD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7-D44D-B825-3DB8F04F7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My understanding of equality, diversity and inclusion has improved through attending this training.                  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Sheet1!$D$3:$D$7</c:f>
            </c:numRef>
          </c:val>
          <c:extLst>
            <c:ext xmlns:c16="http://schemas.microsoft.com/office/drawing/2014/chart" uri="{C3380CC4-5D6E-409C-BE32-E72D297353CC}">
              <c16:uniqueId val="{00000000-68F2-4ED1-BFEE-21577CC53C43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My understanding of equality, diversity and inclusion has improved through attending this training.                   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F2-4ED1-BFEE-21577CC53C43}"/>
              </c:ext>
            </c:extLst>
          </c:dPt>
          <c:dPt>
            <c:idx val="1"/>
            <c:bubble3D val="0"/>
            <c:spPr>
              <a:solidFill>
                <a:srgbClr val="67F0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8F2-4ED1-BFEE-21577CC53C4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8F2-4ED1-BFEE-21577CC53C43}"/>
              </c:ext>
            </c:extLst>
          </c:dPt>
          <c:dPt>
            <c:idx val="3"/>
            <c:bubble3D val="0"/>
            <c:spPr>
              <a:solidFill>
                <a:srgbClr val="FF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8F2-4ED1-BFEE-21577CC53C4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8F2-4ED1-BFEE-21577CC53C43}"/>
              </c:ext>
            </c:extLst>
          </c:dPt>
          <c:dLbls>
            <c:dLbl>
              <c:idx val="0"/>
              <c:layout>
                <c:manualLayout>
                  <c:x val="-0.16615615080143623"/>
                  <c:y val="6.80109873643680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F2-4ED1-BFEE-21577CC53C43}"/>
                </c:ext>
              </c:extLst>
            </c:dLbl>
            <c:dLbl>
              <c:idx val="1"/>
              <c:layout>
                <c:manualLayout>
                  <c:x val="0.15364176537992166"/>
                  <c:y val="-0.197988771584649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2-4ED1-BFEE-21577CC53C43}"/>
                </c:ext>
              </c:extLst>
            </c:dLbl>
            <c:dLbl>
              <c:idx val="2"/>
              <c:layout>
                <c:manualLayout>
                  <c:x val="6.7071453512426937E-2"/>
                  <c:y val="0.137329839179905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F2-4ED1-BFEE-21577CC53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>
                  <c:v>0.39759036144578314</c:v>
                </c:pt>
                <c:pt idx="1">
                  <c:v>0.49397590361445781</c:v>
                </c:pt>
                <c:pt idx="2">
                  <c:v>6.0240963855421686E-2</c:v>
                </c:pt>
                <c:pt idx="3">
                  <c:v>2.4096385542168676E-2</c:v>
                </c:pt>
                <c:pt idx="4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F2-4ED1-BFEE-21577CC53C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Sheet1!$I$2</c:f>
              <c:strCache>
                <c:ptCount val="1"/>
                <c:pt idx="0">
                  <c:v>The trainer kept me interested throughout the training.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C2D-4A8B-9108-1CE0E127F2BE}"/>
              </c:ext>
            </c:extLst>
          </c:dPt>
          <c:dPt>
            <c:idx val="1"/>
            <c:bubble3D val="0"/>
            <c:spPr>
              <a:solidFill>
                <a:srgbClr val="67F03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C2D-4A8B-9108-1CE0E127F2B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C2D-4A8B-9108-1CE0E127F2B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C2D-4A8B-9108-1CE0E127F2B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C2D-4A8B-9108-1CE0E127F2BE}"/>
              </c:ext>
            </c:extLst>
          </c:dPt>
          <c:dLbls>
            <c:dLbl>
              <c:idx val="0"/>
              <c:layout>
                <c:manualLayout>
                  <c:x val="-0.17718193812296776"/>
                  <c:y val="-4.38427712884669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2D-4A8B-9108-1CE0E127F2BE}"/>
                </c:ext>
              </c:extLst>
            </c:dLbl>
            <c:dLbl>
              <c:idx val="1"/>
              <c:layout>
                <c:manualLayout>
                  <c:x val="0.15938457037681233"/>
                  <c:y val="-2.8105002200609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2D-4A8B-9108-1CE0E127F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0.53012048192771088</c:v>
                </c:pt>
                <c:pt idx="1">
                  <c:v>0.40963855421686746</c:v>
                </c:pt>
                <c:pt idx="2">
                  <c:v>4.8192771084337352E-2</c:v>
                </c:pt>
                <c:pt idx="3">
                  <c:v>0</c:v>
                </c:pt>
                <c:pt idx="4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D-4A8B-9108-1CE0E127F2BE}"/>
            </c:ext>
          </c:extLst>
        </c:ser>
        <c:ser>
          <c:idx val="0"/>
          <c:order val="1"/>
          <c:tx>
            <c:strRef>
              <c:f>Sheet1!$I$2</c:f>
              <c:strCache>
                <c:ptCount val="1"/>
                <c:pt idx="0">
                  <c:v>The trainer kept me interested throughout the training.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2D-4A8B-9108-1CE0E127F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2D-4A8B-9108-1CE0E127F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2D-4A8B-9108-1CE0E127F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C2D-4A8B-9108-1CE0E127F2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C2D-4A8B-9108-1CE0E127F2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0.53012048192771088</c:v>
                </c:pt>
                <c:pt idx="1">
                  <c:v>0.40963855421686746</c:v>
                </c:pt>
                <c:pt idx="2">
                  <c:v>4.8192771084337352E-2</c:v>
                </c:pt>
                <c:pt idx="3">
                  <c:v>0</c:v>
                </c:pt>
                <c:pt idx="4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2D-4A8B-9108-1CE0E127F2B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06858813298029"/>
          <c:y val="5.1605276789991709E-2"/>
          <c:w val="0.34350839850817816"/>
          <c:h val="0.80772608832819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Sheet1!$K$2</c:f>
              <c:strCache>
                <c:ptCount val="1"/>
                <c:pt idx="0">
                  <c:v>Questions were encouraged by the trainer.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D3C-4C44-9929-9A27169820A6}"/>
              </c:ext>
            </c:extLst>
          </c:dPt>
          <c:dPt>
            <c:idx val="1"/>
            <c:bubble3D val="0"/>
            <c:spPr>
              <a:solidFill>
                <a:srgbClr val="67F03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3C-4C44-9929-9A27169820A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D3C-4C44-9929-9A27169820A6}"/>
              </c:ext>
            </c:extLst>
          </c:dPt>
          <c:dPt>
            <c:idx val="3"/>
            <c:bubble3D val="0"/>
            <c:spPr>
              <a:solidFill>
                <a:srgbClr val="FFA4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D3C-4C44-9929-9A27169820A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3C-4C44-9929-9A27169820A6}"/>
              </c:ext>
            </c:extLst>
          </c:dPt>
          <c:dLbls>
            <c:dLbl>
              <c:idx val="0"/>
              <c:layout>
                <c:manualLayout>
                  <c:x val="-0.22169803485780712"/>
                  <c:y val="-9.25221898809765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3C-4C44-9929-9A27169820A6}"/>
                </c:ext>
              </c:extLst>
            </c:dLbl>
            <c:dLbl>
              <c:idx val="1"/>
              <c:layout>
                <c:manualLayout>
                  <c:x val="0.19915401696098353"/>
                  <c:y val="1.27371011058204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3C-4C44-9929-9A27169820A6}"/>
                </c:ext>
              </c:extLst>
            </c:dLbl>
            <c:dLbl>
              <c:idx val="4"/>
              <c:layout>
                <c:manualLayout>
                  <c:x val="0.14352947753801992"/>
                  <c:y val="9.25841975324081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3C-4C44-9929-9A2716982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Sheet1!$K$3:$K$7</c:f>
              <c:numCache>
                <c:formatCode>0%</c:formatCode>
                <c:ptCount val="5"/>
                <c:pt idx="0">
                  <c:v>0.57831325301204817</c:v>
                </c:pt>
                <c:pt idx="1">
                  <c:v>0.38554216867469882</c:v>
                </c:pt>
                <c:pt idx="2">
                  <c:v>2.4096385542168676E-2</c:v>
                </c:pt>
                <c:pt idx="3">
                  <c:v>0</c:v>
                </c:pt>
                <c:pt idx="4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C-4C44-9929-9A27169820A6}"/>
            </c:ext>
          </c:extLst>
        </c:ser>
        <c:ser>
          <c:idx val="0"/>
          <c:order val="1"/>
          <c:tx>
            <c:strRef>
              <c:f>Sheet1!$I$2</c:f>
              <c:strCache>
                <c:ptCount val="1"/>
                <c:pt idx="0">
                  <c:v>The trainer kept me interested throughout the training.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3C-4C44-9929-9A27169820A6}"/>
              </c:ext>
            </c:extLst>
          </c:dPt>
          <c:dPt>
            <c:idx val="1"/>
            <c:bubble3D val="0"/>
            <c:spPr>
              <a:solidFill>
                <a:srgbClr val="67F03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3C-4C44-9929-9A27169820A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3C-4C44-9929-9A27169820A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3C-4C44-9929-9A27169820A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3C-4C44-9929-9A27169820A6}"/>
              </c:ext>
            </c:extLst>
          </c:dPt>
          <c:dLbls>
            <c:dLbl>
              <c:idx val="0"/>
              <c:layout>
                <c:manualLayout>
                  <c:x val="-0.17718193812296776"/>
                  <c:y val="-4.38427712884669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C-4C44-9929-9A27169820A6}"/>
                </c:ext>
              </c:extLst>
            </c:dLbl>
            <c:dLbl>
              <c:idx val="1"/>
              <c:layout>
                <c:manualLayout>
                  <c:x val="0.15938457037681233"/>
                  <c:y val="-1.57387428090689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C-4C44-9929-9A2716982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0.53012048192771088</c:v>
                </c:pt>
                <c:pt idx="1">
                  <c:v>0.40963855421686746</c:v>
                </c:pt>
                <c:pt idx="2">
                  <c:v>4.8192771084337352E-2</c:v>
                </c:pt>
                <c:pt idx="3">
                  <c:v>0</c:v>
                </c:pt>
                <c:pt idx="4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3C-4C44-9929-9A27169820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Sheet1!$M$2</c:f>
              <c:strCache>
                <c:ptCount val="1"/>
                <c:pt idx="0">
                  <c:v>The trainer communicated the subject matter in a clear and engaging way. 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56-45B5-80CE-0477D2587866}"/>
              </c:ext>
            </c:extLst>
          </c:dPt>
          <c:dPt>
            <c:idx val="1"/>
            <c:bubble3D val="0"/>
            <c:spPr>
              <a:solidFill>
                <a:srgbClr val="67F03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1B56-45B5-80CE-0477D258786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B56-45B5-80CE-0477D258786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1B56-45B5-80CE-0477D2587866}"/>
              </c:ext>
            </c:extLst>
          </c:dPt>
          <c:dLbls>
            <c:dLbl>
              <c:idx val="0"/>
              <c:layout>
                <c:manualLayout>
                  <c:x val="-0.19877743835519468"/>
                  <c:y val="-9.04083839631050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56-45B5-80CE-0477D2587866}"/>
                </c:ext>
              </c:extLst>
            </c:dLbl>
            <c:dLbl>
              <c:idx val="1"/>
              <c:layout>
                <c:manualLayout>
                  <c:x val="0.19413030957497782"/>
                  <c:y val="-6.64796840375164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B56-45B5-80CE-0477D2587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Sheet1!$M$3:$M$7</c:f>
              <c:numCache>
                <c:formatCode>0%</c:formatCode>
                <c:ptCount val="5"/>
                <c:pt idx="0">
                  <c:v>0.5662650602409639</c:v>
                </c:pt>
                <c:pt idx="1">
                  <c:v>0.38554216867469882</c:v>
                </c:pt>
                <c:pt idx="2">
                  <c:v>3.614457831325301E-2</c:v>
                </c:pt>
                <c:pt idx="3">
                  <c:v>0</c:v>
                </c:pt>
                <c:pt idx="4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6-45B5-80CE-0477D2587866}"/>
            </c:ext>
          </c:extLst>
        </c:ser>
        <c:ser>
          <c:idx val="0"/>
          <c:order val="1"/>
          <c:tx>
            <c:strRef>
              <c:f>Sheet1!$I$2</c:f>
              <c:strCache>
                <c:ptCount val="1"/>
                <c:pt idx="0">
                  <c:v>The trainer kept me interested throughout the training.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B56-45B5-80CE-0477D2587866}"/>
              </c:ext>
            </c:extLst>
          </c:dPt>
          <c:dPt>
            <c:idx val="1"/>
            <c:bubble3D val="0"/>
            <c:spPr>
              <a:solidFill>
                <a:srgbClr val="67F03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B56-45B5-80CE-0477D258786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B56-45B5-80CE-0477D258786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B56-45B5-80CE-0477D258786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B56-45B5-80CE-0477D2587866}"/>
              </c:ext>
            </c:extLst>
          </c:dPt>
          <c:dLbls>
            <c:dLbl>
              <c:idx val="0"/>
              <c:layout>
                <c:manualLayout>
                  <c:x val="-0.17718193812296776"/>
                  <c:y val="-4.38427712884669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56-45B5-80CE-0477D2587866}"/>
                </c:ext>
              </c:extLst>
            </c:dLbl>
            <c:dLbl>
              <c:idx val="1"/>
              <c:layout>
                <c:manualLayout>
                  <c:x val="0.15938457037681233"/>
                  <c:y val="-1.57387428090689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56-45B5-80CE-0477D2587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0.53012048192771088</c:v>
                </c:pt>
                <c:pt idx="1">
                  <c:v>0.40963855421686746</c:v>
                </c:pt>
                <c:pt idx="2">
                  <c:v>4.8192771084337352E-2</c:v>
                </c:pt>
                <c:pt idx="3">
                  <c:v>0</c:v>
                </c:pt>
                <c:pt idx="4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56-45B5-80CE-0477D258786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94133056592843"/>
          <c:y val="5.0925925925925923E-2"/>
          <c:w val="0.5982466814762285"/>
          <c:h val="0.74915135608048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What can we improve for future training sessions?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Sheet3!$B$3:$B$12</c:f>
              <c:strCache>
                <c:ptCount val="10"/>
                <c:pt idx="0">
                  <c:v>Nothing to Improve</c:v>
                </c:pt>
                <c:pt idx="1">
                  <c:v>Face-to-Face Sessions</c:v>
                </c:pt>
                <c:pt idx="2">
                  <c:v>Resolve Tech Issues</c:v>
                </c:pt>
                <c:pt idx="3">
                  <c:v>More Detail Required</c:v>
                </c:pt>
                <c:pt idx="4">
                  <c:v>Longer Sessions</c:v>
                </c:pt>
                <c:pt idx="5">
                  <c:v>Turning Cameras On</c:v>
                </c:pt>
                <c:pt idx="6">
                  <c:v>Remove Third Break</c:v>
                </c:pt>
                <c:pt idx="7">
                  <c:v>Shorter Sessions</c:v>
                </c:pt>
                <c:pt idx="8">
                  <c:v>E-Learning Portal</c:v>
                </c:pt>
                <c:pt idx="9">
                  <c:v>Quote Information Sources</c:v>
                </c:pt>
              </c:strCache>
            </c:strRef>
          </c:cat>
          <c:val>
            <c:numRef>
              <c:f>Sheet3!$C$3:$C$12</c:f>
              <c:numCache>
                <c:formatCode>General</c:formatCode>
                <c:ptCount val="10"/>
                <c:pt idx="0">
                  <c:v>42</c:v>
                </c:pt>
                <c:pt idx="1">
                  <c:v>27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E-475B-865D-1B055B9F9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690431"/>
        <c:axId val="636687103"/>
      </c:barChart>
      <c:catAx>
        <c:axId val="6366904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87103"/>
        <c:crosses val="autoZero"/>
        <c:auto val="1"/>
        <c:lblAlgn val="ctr"/>
        <c:lblOffset val="100"/>
        <c:noMultiLvlLbl val="0"/>
      </c:catAx>
      <c:valAx>
        <c:axId val="636687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1" dirty="0">
                    <a:solidFill>
                      <a:schemeClr val="tx1"/>
                    </a:solidFill>
                  </a:rPr>
                  <a:t>Number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9043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D4C7C-98B6-45E9-A420-99DC361A6BCB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5451B-4A10-4BF1-849F-5338FEF57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2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9C33-3B78-4D03-AD5D-B90C5ED98D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">
    <p:bg>
      <p:bgPr>
        <a:solidFill>
          <a:srgbClr val="05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00025A3D-63B2-F948-9DFD-02A05BEA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101324"/>
            <a:ext cx="6394379" cy="148694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7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904763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40" y="5851593"/>
            <a:ext cx="6116334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600"/>
              </a:lnSpc>
              <a:buFontTx/>
              <a:buNone/>
              <a:defRPr sz="14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FB38C1-64CE-2546-A25B-B31983086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1" y="344486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blue"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67037931-E3E0-BE4F-9102-B1C599E4B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EDDAE2-4C17-314F-8801-FC07B02DD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green">
    <p:bg>
      <p:bgPr>
        <a:solidFill>
          <a:srgbClr val="009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76B9DCDB-9D65-704A-97E9-1F5B59B8C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142C24-BF8C-1E4F-85E3-170A2AE94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walking on the floor&#10;&#10;Description automatically generated">
            <a:extLst>
              <a:ext uri="{FF2B5EF4-FFF2-40B4-BE49-F238E27FC236}">
                <a16:creationId xmlns:a16="http://schemas.microsoft.com/office/drawing/2014/main" id="{6375ADAE-126C-644E-9EF8-22177EF35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1242" t="26115" b="4755"/>
          <a:stretch/>
        </p:blipFill>
        <p:spPr>
          <a:xfrm flipH="1">
            <a:off x="-2" y="0"/>
            <a:ext cx="1219200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6FE0E-7A8D-B94D-9ABB-9A9CE534DC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FC983942-1A13-6349-A443-39F2CCF2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91" b="171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878528"/>
            <a:ext cx="8068400" cy="15093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rgbClr val="0077C8"/>
                </a:solidFill>
                <a:effectLst/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can go across two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734261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 baseline="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One line of explanatory text here.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6FE0E-7A8D-B94D-9ABB-9A9CE534DC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a room&#10;&#10;Description automatically generated">
            <a:extLst>
              <a:ext uri="{FF2B5EF4-FFF2-40B4-BE49-F238E27FC236}">
                <a16:creationId xmlns:a16="http://schemas.microsoft.com/office/drawing/2014/main" id="{76D303A6-2375-AA40-B3EF-AB1CFCF34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15" b="16545"/>
          <a:stretch/>
        </p:blipFill>
        <p:spPr>
          <a:xfrm>
            <a:off x="0" y="1"/>
            <a:ext cx="121896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856727"/>
            <a:ext cx="6096221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 baseline="0">
                <a:solidFill>
                  <a:schemeClr val="bg1"/>
                </a:solidFill>
                <a:effectLst>
                  <a:outerShdw blurRad="190500" dist="25400" sx="102000" sy="1020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</a:t>
            </a:r>
            <a:br>
              <a:rPr lang="en-GB" dirty="0"/>
            </a:br>
            <a:r>
              <a:rPr lang="en-GB" dirty="0"/>
              <a:t>text can run across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FFA400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6FE0E-7A8D-B94D-9ABB-9A9CE534DC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_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10750548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0"/>
            <a:ext cx="5886452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5F8EB-6DC3-9447-B0B2-7AE8B264F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6620600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0"/>
            <a:ext cx="5886452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E5843-23E6-2B40-BDDC-7630F710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5E41C49F-7C6B-CE4B-8943-732E47A611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7188" y="3378200"/>
            <a:ext cx="4062412" cy="3276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1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13DF8200-A161-8A47-ADE7-1493A29576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188" y="41373"/>
            <a:ext cx="4062412" cy="3276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1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4820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8B5D4EDE-A2B8-4A4D-89F1-24F25D9A8EAB}"/>
              </a:ext>
            </a:extLst>
          </p:cNvPr>
          <p:cNvSpPr>
            <a:spLocks noChangeAspect="1"/>
          </p:cNvSpPr>
          <p:nvPr userDrawn="1"/>
        </p:nvSpPr>
        <p:spPr>
          <a:xfrm>
            <a:off x="7362646" y="1743778"/>
            <a:ext cx="4829355" cy="5114222"/>
          </a:xfrm>
          <a:custGeom>
            <a:avLst/>
            <a:gdLst>
              <a:gd name="connsiteX0" fmla="*/ 3006000 w 4829355"/>
              <a:gd name="connsiteY0" fmla="*/ 0 h 5114222"/>
              <a:gd name="connsiteX1" fmla="*/ 4686683 w 4829355"/>
              <a:gd name="connsiteY1" fmla="*/ 513277 h 5114222"/>
              <a:gd name="connsiteX2" fmla="*/ 4829355 w 4829355"/>
              <a:gd name="connsiteY2" fmla="*/ 619945 h 5114222"/>
              <a:gd name="connsiteX3" fmla="*/ 4829355 w 4829355"/>
              <a:gd name="connsiteY3" fmla="*/ 5114222 h 5114222"/>
              <a:gd name="connsiteX4" fmla="*/ 865585 w 4829355"/>
              <a:gd name="connsiteY4" fmla="*/ 5114222 h 5114222"/>
              <a:gd name="connsiteX5" fmla="*/ 686425 w 4829355"/>
              <a:gd name="connsiteY5" fmla="*/ 4917135 h 5114222"/>
              <a:gd name="connsiteX6" fmla="*/ 0 w 4829355"/>
              <a:gd name="connsiteY6" fmla="*/ 3005413 h 5114222"/>
              <a:gd name="connsiteX7" fmla="*/ 3006000 w 4829355"/>
              <a:gd name="connsiteY7" fmla="*/ 0 h 511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355" h="5114222">
                <a:moveTo>
                  <a:pt x="3006000" y="0"/>
                </a:moveTo>
                <a:cubicBezTo>
                  <a:pt x="3628563" y="0"/>
                  <a:pt x="4206923" y="189221"/>
                  <a:pt x="4686683" y="513277"/>
                </a:cubicBezTo>
                <a:lnTo>
                  <a:pt x="4829355" y="619945"/>
                </a:lnTo>
                <a:lnTo>
                  <a:pt x="4829355" y="5114222"/>
                </a:lnTo>
                <a:lnTo>
                  <a:pt x="865585" y="5114222"/>
                </a:lnTo>
                <a:lnTo>
                  <a:pt x="686425" y="4917135"/>
                </a:lnTo>
                <a:cubicBezTo>
                  <a:pt x="257601" y="4397623"/>
                  <a:pt x="0" y="3731595"/>
                  <a:pt x="0" y="3005413"/>
                </a:cubicBezTo>
                <a:cubicBezTo>
                  <a:pt x="0" y="1345569"/>
                  <a:pt x="1345832" y="0"/>
                  <a:pt x="3006000" y="0"/>
                </a:cubicBezTo>
                <a:close/>
              </a:path>
            </a:pathLst>
          </a:custGeom>
          <a:solidFill>
            <a:srgbClr val="051C2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00`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C1755B4-DC0B-7847-87CF-D1B6CFF0E8EB}"/>
              </a:ext>
            </a:extLst>
          </p:cNvPr>
          <p:cNvSpPr>
            <a:spLocks noChangeAspect="1"/>
          </p:cNvSpPr>
          <p:nvPr userDrawn="1"/>
        </p:nvSpPr>
        <p:spPr>
          <a:xfrm>
            <a:off x="7444020" y="1825138"/>
            <a:ext cx="4747980" cy="5032863"/>
          </a:xfrm>
          <a:custGeom>
            <a:avLst/>
            <a:gdLst>
              <a:gd name="connsiteX0" fmla="*/ 2924625 w 4747980"/>
              <a:gd name="connsiteY0" fmla="*/ 0 h 5032863"/>
              <a:gd name="connsiteX1" fmla="*/ 4559811 w 4747980"/>
              <a:gd name="connsiteY1" fmla="*/ 499383 h 5032863"/>
              <a:gd name="connsiteX2" fmla="*/ 4747980 w 4747980"/>
              <a:gd name="connsiteY2" fmla="*/ 640066 h 5032863"/>
              <a:gd name="connsiteX3" fmla="*/ 4747980 w 4747980"/>
              <a:gd name="connsiteY3" fmla="*/ 5032863 h 5032863"/>
              <a:gd name="connsiteX4" fmla="*/ 901933 w 4747980"/>
              <a:gd name="connsiteY4" fmla="*/ 5032863 h 5032863"/>
              <a:gd name="connsiteX5" fmla="*/ 856603 w 4747980"/>
              <a:gd name="connsiteY5" fmla="*/ 4991673 h 5032863"/>
              <a:gd name="connsiteX6" fmla="*/ 0 w 4747980"/>
              <a:gd name="connsiteY6" fmla="*/ 2924054 h 5032863"/>
              <a:gd name="connsiteX7" fmla="*/ 2924625 w 4747980"/>
              <a:gd name="connsiteY7" fmla="*/ 0 h 503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7980" h="5032863">
                <a:moveTo>
                  <a:pt x="2924625" y="0"/>
                </a:moveTo>
                <a:cubicBezTo>
                  <a:pt x="3530335" y="0"/>
                  <a:pt x="4093038" y="184098"/>
                  <a:pt x="4559811" y="499383"/>
                </a:cubicBezTo>
                <a:lnTo>
                  <a:pt x="4747980" y="640066"/>
                </a:lnTo>
                <a:lnTo>
                  <a:pt x="4747980" y="5032863"/>
                </a:lnTo>
                <a:lnTo>
                  <a:pt x="901933" y="5032863"/>
                </a:lnTo>
                <a:lnTo>
                  <a:pt x="856603" y="4991673"/>
                </a:lnTo>
                <a:cubicBezTo>
                  <a:pt x="327350" y="4462523"/>
                  <a:pt x="0" y="3731509"/>
                  <a:pt x="0" y="2924054"/>
                </a:cubicBezTo>
                <a:cubicBezTo>
                  <a:pt x="0" y="1309144"/>
                  <a:pt x="1309399" y="0"/>
                  <a:pt x="2924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10750548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0"/>
            <a:ext cx="5886452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62F01C7C-9B22-2E40-B1AD-9755E39A53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46150" y="1825625"/>
            <a:ext cx="4743450" cy="4892400"/>
          </a:xfrm>
          <a:custGeom>
            <a:avLst/>
            <a:gdLst>
              <a:gd name="connsiteX0" fmla="*/ 2924969 w 4743450"/>
              <a:gd name="connsiteY0" fmla="*/ 0 h 4888375"/>
              <a:gd name="connsiteX1" fmla="*/ 4560347 w 4743450"/>
              <a:gd name="connsiteY1" fmla="*/ 499403 h 4888375"/>
              <a:gd name="connsiteX2" fmla="*/ 4743450 w 4743450"/>
              <a:gd name="connsiteY2" fmla="*/ 636288 h 4888375"/>
              <a:gd name="connsiteX3" fmla="*/ 4743450 w 4743450"/>
              <a:gd name="connsiteY3" fmla="*/ 4888375 h 4888375"/>
              <a:gd name="connsiteX4" fmla="*/ 762608 w 4743450"/>
              <a:gd name="connsiteY4" fmla="*/ 4888375 h 4888375"/>
              <a:gd name="connsiteX5" fmla="*/ 667921 w 4743450"/>
              <a:gd name="connsiteY5" fmla="*/ 4784222 h 4888375"/>
              <a:gd name="connsiteX6" fmla="*/ 0 w 4743450"/>
              <a:gd name="connsiteY6" fmla="*/ 2924175 h 4888375"/>
              <a:gd name="connsiteX7" fmla="*/ 2924969 w 4743450"/>
              <a:gd name="connsiteY7" fmla="*/ 0 h 488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4888375">
                <a:moveTo>
                  <a:pt x="2924969" y="0"/>
                </a:moveTo>
                <a:cubicBezTo>
                  <a:pt x="3530750" y="0"/>
                  <a:pt x="4093519" y="184106"/>
                  <a:pt x="4560347" y="499403"/>
                </a:cubicBezTo>
                <a:lnTo>
                  <a:pt x="4743450" y="636288"/>
                </a:lnTo>
                <a:lnTo>
                  <a:pt x="4743450" y="4888375"/>
                </a:lnTo>
                <a:lnTo>
                  <a:pt x="762608" y="4888375"/>
                </a:lnTo>
                <a:lnTo>
                  <a:pt x="667921" y="4784222"/>
                </a:lnTo>
                <a:cubicBezTo>
                  <a:pt x="250657" y="4278752"/>
                  <a:pt x="0" y="3630728"/>
                  <a:pt x="0" y="2924175"/>
                </a:cubicBezTo>
                <a:cubicBezTo>
                  <a:pt x="0" y="1309198"/>
                  <a:pt x="1309553" y="0"/>
                  <a:pt x="2924969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E5843-23E6-2B40-BDDC-7630F710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8B5D4EDE-A2B8-4A4D-89F1-24F25D9A8EAB}"/>
              </a:ext>
            </a:extLst>
          </p:cNvPr>
          <p:cNvSpPr>
            <a:spLocks noChangeAspect="1"/>
          </p:cNvSpPr>
          <p:nvPr userDrawn="1"/>
        </p:nvSpPr>
        <p:spPr>
          <a:xfrm>
            <a:off x="7362646" y="1743778"/>
            <a:ext cx="4829355" cy="5114222"/>
          </a:xfrm>
          <a:custGeom>
            <a:avLst/>
            <a:gdLst>
              <a:gd name="connsiteX0" fmla="*/ 3006000 w 4829355"/>
              <a:gd name="connsiteY0" fmla="*/ 0 h 5114222"/>
              <a:gd name="connsiteX1" fmla="*/ 4686683 w 4829355"/>
              <a:gd name="connsiteY1" fmla="*/ 513277 h 5114222"/>
              <a:gd name="connsiteX2" fmla="*/ 4829355 w 4829355"/>
              <a:gd name="connsiteY2" fmla="*/ 619945 h 5114222"/>
              <a:gd name="connsiteX3" fmla="*/ 4829355 w 4829355"/>
              <a:gd name="connsiteY3" fmla="*/ 5114222 h 5114222"/>
              <a:gd name="connsiteX4" fmla="*/ 865585 w 4829355"/>
              <a:gd name="connsiteY4" fmla="*/ 5114222 h 5114222"/>
              <a:gd name="connsiteX5" fmla="*/ 686425 w 4829355"/>
              <a:gd name="connsiteY5" fmla="*/ 4917135 h 5114222"/>
              <a:gd name="connsiteX6" fmla="*/ 0 w 4829355"/>
              <a:gd name="connsiteY6" fmla="*/ 3005413 h 5114222"/>
              <a:gd name="connsiteX7" fmla="*/ 3006000 w 4829355"/>
              <a:gd name="connsiteY7" fmla="*/ 0 h 511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355" h="5114222">
                <a:moveTo>
                  <a:pt x="3006000" y="0"/>
                </a:moveTo>
                <a:cubicBezTo>
                  <a:pt x="3628563" y="0"/>
                  <a:pt x="4206923" y="189221"/>
                  <a:pt x="4686683" y="513277"/>
                </a:cubicBezTo>
                <a:lnTo>
                  <a:pt x="4829355" y="619945"/>
                </a:lnTo>
                <a:lnTo>
                  <a:pt x="4829355" y="5114222"/>
                </a:lnTo>
                <a:lnTo>
                  <a:pt x="865585" y="5114222"/>
                </a:lnTo>
                <a:lnTo>
                  <a:pt x="686425" y="4917135"/>
                </a:lnTo>
                <a:cubicBezTo>
                  <a:pt x="257601" y="4397623"/>
                  <a:pt x="0" y="3731595"/>
                  <a:pt x="0" y="3005413"/>
                </a:cubicBezTo>
                <a:cubicBezTo>
                  <a:pt x="0" y="1345569"/>
                  <a:pt x="1345832" y="0"/>
                  <a:pt x="3006000" y="0"/>
                </a:cubicBezTo>
                <a:close/>
              </a:path>
            </a:pathLst>
          </a:custGeom>
          <a:solidFill>
            <a:srgbClr val="05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10750548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0"/>
            <a:ext cx="5886452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17BC-6EC5-B94B-AABC-2CDB97331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6576" y="3358099"/>
            <a:ext cx="3023971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EBDC84-55A5-7442-AEC2-4DFD1C978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2951" y="5648927"/>
            <a:ext cx="3023971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B4D015-E9E9-2548-A2C9-366647725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6911" y="5030727"/>
            <a:ext cx="594000" cy="396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7B21-A2C4-A24E-B94A-2281502B07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2951" y="2755735"/>
            <a:ext cx="594000" cy="3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6F5A2-0E28-C645-8957-322BE2B85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and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FB27B3-ECFC-9645-99E5-7B739060B5BE}"/>
              </a:ext>
            </a:extLst>
          </p:cNvPr>
          <p:cNvSpPr/>
          <p:nvPr userDrawn="1"/>
        </p:nvSpPr>
        <p:spPr>
          <a:xfrm>
            <a:off x="8129016" y="0"/>
            <a:ext cx="4060584" cy="6714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6869520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0"/>
            <a:ext cx="5886452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17BC-6EC5-B94B-AABC-2CDB97331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6576" y="2240655"/>
            <a:ext cx="3023971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EBDC84-55A5-7442-AEC2-4DFD1C978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2951" y="4531483"/>
            <a:ext cx="3023971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4D015-E9E9-2548-A2C9-366647725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rcRect/>
          <a:stretch/>
        </p:blipFill>
        <p:spPr>
          <a:xfrm>
            <a:off x="10876911" y="3913283"/>
            <a:ext cx="594000" cy="3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07B21-A2C4-A24E-B94A-2281502B07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>
            <a:off x="8432951" y="1638291"/>
            <a:ext cx="588600" cy="39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6F5A2-0E28-C645-8957-322BE2B85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0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FF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00025A3D-63B2-F948-9DFD-02A05BEA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101324"/>
            <a:ext cx="6394379" cy="148694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7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904763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40" y="5851593"/>
            <a:ext cx="6116334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600"/>
              </a:lnSpc>
              <a:buFontTx/>
              <a:buNone/>
              <a:defRPr sz="14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FB38C1-64CE-2546-A25B-B31983086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1" y="344486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_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10750548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0"/>
            <a:ext cx="5375274" cy="350505"/>
          </a:xfrm>
          <a:prstGeom prst="rect">
            <a:avLst/>
          </a:prstGeom>
        </p:spPr>
        <p:txBody>
          <a:bodyPr wrap="square" lIns="0" tIns="0" rIns="360000" bIns="0" numCol="1" spcCol="72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solidFill>
                  <a:srgbClr val="E03E52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header across one line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F39EC95-8F66-7546-9B56-EB60C17A2E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692268"/>
            <a:ext cx="5380705" cy="2727872"/>
          </a:xfrm>
          <a:prstGeom prst="rect">
            <a:avLst/>
          </a:prstGeom>
        </p:spPr>
        <p:txBody>
          <a:bodyPr wrap="square" lIns="0" tIns="0" rIns="360000" bIns="0" numCol="1" spcCol="72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Column 1 body copy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A9CEAAB-149A-2D4C-8B09-0B4D787985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1431" y="2259960"/>
            <a:ext cx="5375274" cy="350505"/>
          </a:xfrm>
          <a:prstGeom prst="rect">
            <a:avLst/>
          </a:prstGeom>
        </p:spPr>
        <p:txBody>
          <a:bodyPr wrap="square" lIns="360000" tIns="0" rIns="0" bIns="0" numCol="1" spcCol="72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solidFill>
                  <a:srgbClr val="E03E52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header across one line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FCD93A7-201C-1644-AC28-9E7D0DBAE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1430" y="2692268"/>
            <a:ext cx="5380705" cy="2727872"/>
          </a:xfrm>
          <a:prstGeom prst="rect">
            <a:avLst/>
          </a:prstGeom>
        </p:spPr>
        <p:txBody>
          <a:bodyPr wrap="square" lIns="360000" tIns="0" rIns="0" bIns="0" numCol="1" spcCol="72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Column 1 body copy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9880DF-E2CA-F043-A93F-EECA8E924F2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6940"/>
            <a:ext cx="0" cy="3239460"/>
          </a:xfrm>
          <a:prstGeom prst="line">
            <a:avLst/>
          </a:prstGeom>
          <a:ln>
            <a:solidFill>
              <a:srgbClr val="051C2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90EC54D-2340-654F-AA0E-55EA42218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260600"/>
            <a:ext cx="5916659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16000" indent="-216000">
              <a:lnSpc>
                <a:spcPts val="2500"/>
              </a:lnSpc>
              <a:spcBef>
                <a:spcPts val="1200"/>
              </a:spcBef>
              <a:buClr>
                <a:srgbClr val="E03E52"/>
              </a:buClr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648058"/>
            <a:ext cx="10750547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600"/>
              </a:lnSpc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EFF5C-0EA2-E34D-96D5-33EEBA31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260600"/>
            <a:ext cx="5916659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16000" indent="-216000">
              <a:lnSpc>
                <a:spcPts val="2500"/>
              </a:lnSpc>
              <a:spcBef>
                <a:spcPts val="1200"/>
              </a:spcBef>
              <a:buClr>
                <a:srgbClr val="E03E52"/>
              </a:buClr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648058"/>
            <a:ext cx="7006681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600"/>
              </a:lnSpc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EFF5C-0EA2-E34D-96D5-33EEBA31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4658276-038B-D542-93A6-F5F5D43658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7188" y="3378200"/>
            <a:ext cx="4062412" cy="3276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1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4A0E34D-7BBA-6E43-AB19-17930ED177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188" y="41373"/>
            <a:ext cx="4062412" cy="3276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1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2967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260600"/>
            <a:ext cx="5916659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16000" indent="-216000">
              <a:lnSpc>
                <a:spcPts val="2500"/>
              </a:lnSpc>
              <a:spcBef>
                <a:spcPts val="1200"/>
              </a:spcBef>
              <a:buClr>
                <a:srgbClr val="E03E52"/>
              </a:buClr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648058"/>
            <a:ext cx="10750547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600"/>
              </a:lnSpc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EFF5C-0EA2-E34D-96D5-33EEBA31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8276D0-9F95-F241-BA48-DF36D9262C33}"/>
              </a:ext>
            </a:extLst>
          </p:cNvPr>
          <p:cNvSpPr/>
          <p:nvPr userDrawn="1"/>
        </p:nvSpPr>
        <p:spPr>
          <a:xfrm>
            <a:off x="8129016" y="0"/>
            <a:ext cx="4060584" cy="6714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955B91-C74B-F147-87BD-3984F1BFF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6576" y="2240655"/>
            <a:ext cx="3023971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04A6444-4644-3C4D-B77B-0F7BF091E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951" y="4531483"/>
            <a:ext cx="3023971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86C64E-657D-9947-9312-542FDF3BE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>
            <a:off x="10876911" y="3913283"/>
            <a:ext cx="594000" cy="39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A386DD-E234-8E49-B38C-970E6946A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</a:blip>
          <a:srcRect/>
          <a:stretch/>
        </p:blipFill>
        <p:spPr>
          <a:xfrm>
            <a:off x="8432951" y="1638291"/>
            <a:ext cx="5886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648058"/>
            <a:ext cx="10750548" cy="119391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42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2259962"/>
            <a:ext cx="5886452" cy="10175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AA0353-0E77-344E-82C3-DEBE7E24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880" y="3627944"/>
            <a:ext cx="3103177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8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40A563B-1D41-C946-9302-1A6376F26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541235"/>
            <a:ext cx="97500" cy="432000"/>
          </a:xfrm>
          <a:prstGeom prst="rect">
            <a:avLst/>
          </a:prstGeom>
          <a:solidFill>
            <a:srgbClr val="FFA400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90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EFB74B8B-615B-A447-8AE4-0F4E35A5D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006381"/>
            <a:ext cx="97500" cy="432000"/>
          </a:xfrm>
          <a:prstGeom prst="rect">
            <a:avLst/>
          </a:prstGeom>
          <a:solidFill>
            <a:srgbClr val="0077C8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900">
                <a:solidFill>
                  <a:srgbClr val="009B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419F507-59D0-DC41-AAAE-D4B143D15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4471527"/>
            <a:ext cx="97500" cy="432000"/>
          </a:xfrm>
          <a:prstGeom prst="rect">
            <a:avLst/>
          </a:prstGeom>
          <a:solidFill>
            <a:srgbClr val="009B77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900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01F12D8-7C4E-A644-913B-D3CFA5DE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4936673"/>
            <a:ext cx="97500" cy="432000"/>
          </a:xfrm>
          <a:prstGeom prst="rect">
            <a:avLst/>
          </a:prstGeom>
          <a:solidFill>
            <a:srgbClr val="051C2C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900">
                <a:solidFill>
                  <a:srgbClr val="051C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D5AE0D9-F116-C343-9D4A-3DB7D495F1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880" y="4088557"/>
            <a:ext cx="3103177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8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A2A4798-7280-6C41-915C-BE43AED718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2880" y="4557538"/>
            <a:ext cx="3103177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8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49B428F-CDBC-8E4E-A559-CB18DE8B3F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2880" y="5018151"/>
            <a:ext cx="3103177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8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D491C06-2586-0541-B86D-52EAFF32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82752" y="3541235"/>
            <a:ext cx="945678" cy="432000"/>
          </a:xfrm>
          <a:prstGeom prst="rect">
            <a:avLst/>
          </a:prstGeom>
          <a:solidFill>
            <a:srgbClr val="FFA400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2100" b="1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55%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B02E2D-C3B5-784F-84D5-4EBE79EAF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2752" y="4005691"/>
            <a:ext cx="945678" cy="432000"/>
          </a:xfrm>
          <a:prstGeom prst="rect">
            <a:avLst/>
          </a:prstGeom>
          <a:solidFill>
            <a:srgbClr val="0077C8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22%</a:t>
            </a:r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77EFAD4-71EF-E541-93A7-08F6A78D2E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2752" y="4468200"/>
            <a:ext cx="945678" cy="432000"/>
          </a:xfrm>
          <a:prstGeom prst="rect">
            <a:avLst/>
          </a:prstGeom>
          <a:solidFill>
            <a:srgbClr val="009B77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14%</a:t>
            </a:r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AC01B61-9A55-8B40-A227-4CE5892007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82752" y="4932656"/>
            <a:ext cx="945678" cy="432000"/>
          </a:xfrm>
          <a:prstGeom prst="rect">
            <a:avLst/>
          </a:prstGeom>
          <a:solidFill>
            <a:srgbClr val="051C2C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9%</a:t>
            </a:r>
            <a:endParaRPr lang="en-US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33EE797-2BC9-9042-A23D-ED0245111B8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563122"/>
              </p:ext>
            </p:extLst>
          </p:nvPr>
        </p:nvGraphicFramePr>
        <p:xfrm>
          <a:off x="7300392" y="2079614"/>
          <a:ext cx="3955766" cy="389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0C35D73-5D9C-9D4C-9216-4AC3D1FC5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28548" y="3994331"/>
            <a:ext cx="725638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100" b="1"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55%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FEBDB90-A2F1-3D4C-BFBA-0A63E99EF6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9946" y="4130660"/>
            <a:ext cx="725638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1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22%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77DC8F07-E988-4C42-B6F4-D14752A684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9946" y="2957104"/>
            <a:ext cx="574932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1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14%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32232FA1-6828-794E-8F4A-E157FFB60F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5584" y="2540170"/>
            <a:ext cx="455356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1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9%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80E21F9-CC9E-5F40-AA69-2766206E54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11038" y="5880866"/>
            <a:ext cx="1854000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3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7" y="3886201"/>
            <a:ext cx="8534401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78-4163-4743-902D-A27DE09FBB6B}" type="datetimeFigureOut">
              <a:rPr lang="en-GB" smtClean="0"/>
              <a:pPr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CC4C-D47D-41A4-A891-B5C37A1650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0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FF5116F4-FE25-6247-A532-8AA4EB4FA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101324"/>
            <a:ext cx="6394379" cy="148694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7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904763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40" y="5851593"/>
            <a:ext cx="6116334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600"/>
              </a:lnSpc>
              <a:buFontTx/>
              <a:buNone/>
              <a:defRPr sz="14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FB38C1-64CE-2546-A25B-B31983086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1" y="344486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89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een">
    <p:bg>
      <p:bgPr>
        <a:solidFill>
          <a:srgbClr val="009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AA94E737-FE63-0240-BDA0-1DA7DD90B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101324"/>
            <a:ext cx="6394379" cy="148694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7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904763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40" y="5851593"/>
            <a:ext cx="6116334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600"/>
              </a:lnSpc>
              <a:buFontTx/>
              <a:buNone/>
              <a:defRPr sz="14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FB38C1-64CE-2546-A25B-B31983086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1" y="344486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range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565F70B4-F33E-BF44-A9FA-22B14772C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CEE0B-4FA6-EF4C-899B-C32C95950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4489" y="5620833"/>
            <a:ext cx="3178800" cy="1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52285C88-FFEF-F74E-9071-E2099BAAC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914E8-CFF7-1E45-B4C6-8C3AC5C05A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4489" y="5620833"/>
            <a:ext cx="3178800" cy="1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0101EFF2-95DA-7745-9E2B-1E35B070B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121896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rgbClr val="009B77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E02A6-AD80-8A43-B43E-A7D200756B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4489" y="5620833"/>
            <a:ext cx="3178800" cy="1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white on orange">
    <p:bg>
      <p:bgPr>
        <a:solidFill>
          <a:srgbClr val="05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A5E50-E711-3549-B980-49F88210D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  <p:pic>
        <p:nvPicPr>
          <p:cNvPr id="6" name="Picture 5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15467477-7CAC-E441-A8D1-31ABC90E7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4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orange">
    <p:bg>
      <p:bgPr>
        <a:solidFill>
          <a:srgbClr val="FF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564837AE-8BA0-674D-9413-F593E0BF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5269328" y="718707"/>
            <a:ext cx="6920272" cy="61392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856727"/>
            <a:ext cx="6690934" cy="225318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58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6" y="3444330"/>
            <a:ext cx="6116334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A5E50-E711-3549-B980-49F88210D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89" y="5620833"/>
            <a:ext cx="3178800" cy="10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3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9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49" r:id="rId3"/>
    <p:sldLayoutId id="2147483667" r:id="rId4"/>
    <p:sldLayoutId id="2147483659" r:id="rId5"/>
    <p:sldLayoutId id="2147483656" r:id="rId6"/>
    <p:sldLayoutId id="2147483658" r:id="rId7"/>
    <p:sldLayoutId id="2147483673" r:id="rId8"/>
    <p:sldLayoutId id="2147483662" r:id="rId9"/>
    <p:sldLayoutId id="2147483660" r:id="rId10"/>
    <p:sldLayoutId id="2147483661" r:id="rId11"/>
    <p:sldLayoutId id="2147483663" r:id="rId12"/>
    <p:sldLayoutId id="2147483670" r:id="rId13"/>
    <p:sldLayoutId id="2147483671" r:id="rId14"/>
    <p:sldLayoutId id="2147483650" r:id="rId15"/>
    <p:sldLayoutId id="2147483651" r:id="rId16"/>
    <p:sldLayoutId id="2147483669" r:id="rId17"/>
    <p:sldLayoutId id="2147483652" r:id="rId18"/>
    <p:sldLayoutId id="2147483665" r:id="rId19"/>
    <p:sldLayoutId id="2147483653" r:id="rId20"/>
    <p:sldLayoutId id="2147483654" r:id="rId21"/>
    <p:sldLayoutId id="2147483664" r:id="rId22"/>
    <p:sldLayoutId id="2147483666" r:id="rId23"/>
    <p:sldLayoutId id="2147483657" r:id="rId24"/>
    <p:sldLayoutId id="214748367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E43F7D-A478-4A29-99A9-43F975376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523" y="608736"/>
            <a:ext cx="10750550" cy="590550"/>
          </a:xfrm>
        </p:spPr>
        <p:txBody>
          <a:bodyPr>
            <a:normAutofit/>
          </a:bodyPr>
          <a:lstStyle/>
          <a:p>
            <a:r>
              <a:rPr lang="en-GB" sz="4200" dirty="0">
                <a:latin typeface="StagecoachCircular" panose="02010504010101010104"/>
                <a:cs typeface="Arial" panose="020B0604020202020204" pitchFamily="34" charset="0"/>
              </a:rPr>
              <a:t>Objectives for the workshop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64A897-32F2-48C4-9224-78FEE3D6C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523" y="1659069"/>
            <a:ext cx="10937875" cy="471574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StagecoachCircular" panose="02010504010101010104"/>
              </a:rPr>
              <a:t>An opportunity to understand &amp; discuss Equality, Diversity and Inclusion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StagecoachCircular" panose="020105040101010101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StagecoachCircular" panose="02010504010101010104"/>
              </a:rPr>
              <a:t>To raise awareness of the benefits of a diverse workforce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StagecoachCircular" panose="020105040101010101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StagecoachCircular" panose="02010504010101010104"/>
              </a:rPr>
              <a:t>Explore discrimination law and how it affects us all, in work and life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StagecoachCircular" panose="02010504010101010104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StagecoachCircular" panose="02010504010101010104"/>
              </a:rPr>
              <a:t>To reflect on the experiences of some of our colleagues</a:t>
            </a:r>
          </a:p>
          <a:p>
            <a:pPr>
              <a:lnSpc>
                <a:spcPct val="100000"/>
              </a:lnSpc>
            </a:pPr>
            <a:endParaRPr lang="en-GB" sz="1800" dirty="0">
              <a:latin typeface="StagecoachCircular" panose="020105040101010101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StagecoachCircular" panose="02010504010101010104"/>
              </a:rPr>
              <a:t>Review our social media responsibilities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StagecoachCircular" panose="020105040101010101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Discuss how we can proactively and positively challenge inappropriate comments and behaviours</a:t>
            </a:r>
            <a:endParaRPr lang="en-GB" sz="1800" dirty="0">
              <a:latin typeface="StagecoachCircular" panose="02010504010101010104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StagecoachCircular" panose="02010504010101010104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StagecoachCircular" panose="02010504010101010104"/>
              </a:rPr>
              <a:t>To consider our part in ensuring Stagecoach is an inclusive environment</a:t>
            </a: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11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6998" y="1"/>
            <a:ext cx="6857143" cy="5989284"/>
          </a:xfrm>
          <a:prstGeom prst="rect">
            <a:avLst/>
          </a:prstGeom>
          <a:solidFill>
            <a:srgbClr val="B3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dirty="0"/>
          </a:p>
        </p:txBody>
      </p:sp>
      <p:sp>
        <p:nvSpPr>
          <p:cNvPr id="21" name="Rectangle 20"/>
          <p:cNvSpPr/>
          <p:nvPr/>
        </p:nvSpPr>
        <p:spPr>
          <a:xfrm>
            <a:off x="2667000" y="5989284"/>
            <a:ext cx="2287622" cy="108935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907296" y="5989284"/>
            <a:ext cx="2331429" cy="108935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7237379" y="5989284"/>
            <a:ext cx="2287622" cy="108935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dirty="0"/>
          </a:p>
        </p:txBody>
      </p:sp>
      <p:sp>
        <p:nvSpPr>
          <p:cNvPr id="11" name="Rectangle 10"/>
          <p:cNvSpPr/>
          <p:nvPr/>
        </p:nvSpPr>
        <p:spPr>
          <a:xfrm>
            <a:off x="4632980" y="1"/>
            <a:ext cx="4297620" cy="10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86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The trainer kept me interested throughout the training.</a:t>
            </a:r>
          </a:p>
          <a:p>
            <a:r>
              <a:rPr lang="en-GB" sz="1778" b="1" dirty="0">
                <a:solidFill>
                  <a:srgbClr val="051C2C"/>
                </a:solidFill>
                <a:latin typeface="StagecoachCircular TT Medium" pitchFamily="2" charset="0"/>
                <a:cs typeface="StagecoachCircular TT Medium" pitchFamily="2" charset="0"/>
              </a:rPr>
              <a:t>        </a:t>
            </a:r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286" y="6172162"/>
            <a:ext cx="2757714" cy="6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1501537" y="2948567"/>
            <a:ext cx="5988571" cy="91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/>
          </a:p>
        </p:txBody>
      </p:sp>
      <p:sp>
        <p:nvSpPr>
          <p:cNvPr id="16" name="Rectangle 15"/>
          <p:cNvSpPr/>
          <p:nvPr/>
        </p:nvSpPr>
        <p:spPr>
          <a:xfrm>
            <a:off x="2667001" y="1"/>
            <a:ext cx="1965980" cy="22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32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Equality, Diversity and Inclusion Training – Workshop Evaluation Feedback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AE035-4EC8-4138-940C-ACB9E669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6086539"/>
            <a:ext cx="3428999" cy="7722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312543A-56B7-48D4-8264-8227EF3350BC}"/>
              </a:ext>
            </a:extLst>
          </p:cNvPr>
          <p:cNvSpPr txBox="1"/>
          <p:nvPr/>
        </p:nvSpPr>
        <p:spPr>
          <a:xfrm>
            <a:off x="7603880" y="275387"/>
            <a:ext cx="1965980" cy="30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97" b="1" dirty="0">
                <a:latin typeface="StagecoachCircular TT Medium" pitchFamily="2" charset="0"/>
                <a:cs typeface="StagecoachCircular TT Medium" pitchFamily="2" charset="0"/>
              </a:rPr>
              <a:t>(90 Respondents)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7CDA23A-9ECA-46EE-A7E6-E11CE8767C6D}"/>
              </a:ext>
            </a:extLst>
          </p:cNvPr>
          <p:cNvGraphicFramePr>
            <a:graphicFrameLocks/>
          </p:cNvGraphicFramePr>
          <p:nvPr/>
        </p:nvGraphicFramePr>
        <p:xfrm>
          <a:off x="5276122" y="512725"/>
          <a:ext cx="3975976" cy="260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C5990A5-449E-42C0-90FF-3BC678B5A8BE}"/>
              </a:ext>
            </a:extLst>
          </p:cNvPr>
          <p:cNvSpPr/>
          <p:nvPr/>
        </p:nvSpPr>
        <p:spPr>
          <a:xfrm>
            <a:off x="4664197" y="2823516"/>
            <a:ext cx="2103090" cy="101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97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Questions were encouraged by the trainer.</a:t>
            </a:r>
          </a:p>
          <a:p>
            <a:r>
              <a:rPr lang="en-GB" sz="1778" b="1" dirty="0">
                <a:solidFill>
                  <a:srgbClr val="051C2C"/>
                </a:solidFill>
                <a:latin typeface="StagecoachCircular TT Medium" pitchFamily="2" charset="0"/>
                <a:cs typeface="StagecoachCircular TT Medium" pitchFamily="2" charset="0"/>
              </a:rPr>
              <a:t>        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7CDA23A-9ECA-46EE-A7E6-E11CE8767C6D}"/>
              </a:ext>
            </a:extLst>
          </p:cNvPr>
          <p:cNvGraphicFramePr>
            <a:graphicFrameLocks/>
          </p:cNvGraphicFramePr>
          <p:nvPr/>
        </p:nvGraphicFramePr>
        <p:xfrm>
          <a:off x="4129672" y="3559069"/>
          <a:ext cx="3134439" cy="24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696AB8D-5C3A-4365-BC45-B103822566DB}"/>
              </a:ext>
            </a:extLst>
          </p:cNvPr>
          <p:cNvSpPr/>
          <p:nvPr/>
        </p:nvSpPr>
        <p:spPr>
          <a:xfrm>
            <a:off x="7124280" y="2827364"/>
            <a:ext cx="2399862" cy="101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97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The trainer communicated the subject matter in a clear and engaging way. </a:t>
            </a:r>
          </a:p>
          <a:p>
            <a:r>
              <a:rPr lang="en-GB" sz="1778" b="1" dirty="0">
                <a:solidFill>
                  <a:srgbClr val="051C2C"/>
                </a:solidFill>
                <a:latin typeface="StagecoachCircular TT Medium" pitchFamily="2" charset="0"/>
                <a:cs typeface="StagecoachCircular TT Medium" pitchFamily="2" charset="0"/>
              </a:rPr>
              <a:t>        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7CDA23A-9ECA-46EE-A7E6-E11CE8767C6D}"/>
              </a:ext>
            </a:extLst>
          </p:cNvPr>
          <p:cNvGraphicFramePr>
            <a:graphicFrameLocks/>
          </p:cNvGraphicFramePr>
          <p:nvPr/>
        </p:nvGraphicFramePr>
        <p:xfrm>
          <a:off x="6540782" y="3542242"/>
          <a:ext cx="3569502" cy="248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333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8" grpId="0"/>
      <p:bldGraphic spid="14" grpId="0">
        <p:bldAsOne/>
      </p:bldGraphic>
      <p:bldP spid="17" grpId="0"/>
      <p:bldGraphic spid="20" grpId="0">
        <p:bldAsOne/>
      </p:bldGraphic>
      <p:bldP spid="24" grpId="0"/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6998" y="-79275"/>
            <a:ext cx="6857143" cy="5989284"/>
          </a:xfrm>
          <a:prstGeom prst="rect">
            <a:avLst/>
          </a:prstGeom>
          <a:solidFill>
            <a:srgbClr val="B3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dirty="0"/>
          </a:p>
        </p:txBody>
      </p:sp>
      <p:sp>
        <p:nvSpPr>
          <p:cNvPr id="21" name="Rectangle 20"/>
          <p:cNvSpPr/>
          <p:nvPr/>
        </p:nvSpPr>
        <p:spPr>
          <a:xfrm>
            <a:off x="2667000" y="5989284"/>
            <a:ext cx="2287622" cy="108935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907296" y="5989284"/>
            <a:ext cx="2331429" cy="108935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7237379" y="5989284"/>
            <a:ext cx="2287622" cy="108935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dirty="0"/>
          </a:p>
        </p:txBody>
      </p:sp>
      <p:sp>
        <p:nvSpPr>
          <p:cNvPr id="11" name="Rectangle 10"/>
          <p:cNvSpPr/>
          <p:nvPr/>
        </p:nvSpPr>
        <p:spPr>
          <a:xfrm>
            <a:off x="4632980" y="0"/>
            <a:ext cx="4892020" cy="63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78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What can we improve for future training sessions?</a:t>
            </a:r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286" y="6172162"/>
            <a:ext cx="2757714" cy="6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1501537" y="2948567"/>
            <a:ext cx="5988571" cy="91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/>
          </a:p>
        </p:txBody>
      </p:sp>
      <p:sp>
        <p:nvSpPr>
          <p:cNvPr id="16" name="Rectangle 15"/>
          <p:cNvSpPr/>
          <p:nvPr/>
        </p:nvSpPr>
        <p:spPr>
          <a:xfrm>
            <a:off x="2667001" y="1"/>
            <a:ext cx="1965980" cy="22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32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Equality, Diversity and Inclusion Training – Workshop Evaluation Feedback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AE035-4EC8-4138-940C-ACB9E669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6086539"/>
            <a:ext cx="3428999" cy="772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F51BAC-1603-4366-B0C1-92093A6D9325}"/>
              </a:ext>
            </a:extLst>
          </p:cNvPr>
          <p:cNvSpPr txBox="1"/>
          <p:nvPr/>
        </p:nvSpPr>
        <p:spPr>
          <a:xfrm>
            <a:off x="7808862" y="989559"/>
            <a:ext cx="1715279" cy="30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97" b="1" dirty="0">
                <a:latin typeface="StagecoachCircular TT Medium" pitchFamily="2" charset="0"/>
                <a:cs typeface="StagecoachCircular TT Medium" pitchFamily="2" charset="0"/>
              </a:rPr>
              <a:t>(90 Respondents)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D6835B9-86A0-49C3-A3EB-6DCC1BBF13D7}"/>
              </a:ext>
            </a:extLst>
          </p:cNvPr>
          <p:cNvGraphicFramePr>
            <a:graphicFrameLocks/>
          </p:cNvGraphicFramePr>
          <p:nvPr/>
        </p:nvGraphicFramePr>
        <p:xfrm>
          <a:off x="4632980" y="1687286"/>
          <a:ext cx="4754814" cy="348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64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EEC23-628C-134C-9A77-A8B5457CC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648058"/>
            <a:ext cx="10750548" cy="589905"/>
          </a:xfrm>
        </p:spPr>
        <p:txBody>
          <a:bodyPr/>
          <a:lstStyle/>
          <a:p>
            <a:r>
              <a:rPr lang="en-US" dirty="0"/>
              <a:t>Everyone Equal – our equality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46BFD-11FB-9642-8D42-D2F82E215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999" y="1846188"/>
            <a:ext cx="4776791" cy="3229325"/>
          </a:xfrm>
        </p:spPr>
        <p:txBody>
          <a:bodyPr/>
          <a:lstStyle/>
          <a:p>
            <a:pPr algn="just"/>
            <a:r>
              <a:rPr lang="en-GB" sz="1800" dirty="0"/>
              <a:t>Everyone Equal is led by volunteers from our London group – they have the freedom to push boundaries, encourage change, support colleagues and be a collective voice. For networks to be a success, passionate volunteers need to come together as one, raise awareness, feed into business decisions and new methods to make businesses stronger. </a:t>
            </a:r>
          </a:p>
          <a:p>
            <a:pPr algn="just"/>
            <a:r>
              <a:rPr lang="en-GB" sz="1800" dirty="0"/>
              <a:t> </a:t>
            </a:r>
          </a:p>
          <a:p>
            <a:pPr algn="just"/>
            <a:r>
              <a:rPr lang="en-GB" sz="1800" dirty="0"/>
              <a:t>Members of the network are committed to supporting colleagues and bringing positive change to our business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816">
            <a:off x="8559761" y="1766414"/>
            <a:ext cx="2826234" cy="4061993"/>
          </a:xfrm>
          <a:prstGeom prst="rect">
            <a:avLst/>
          </a:prstGeom>
          <a:ln>
            <a:solidFill>
              <a:srgbClr val="051C2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62">
            <a:off x="6675981" y="2005459"/>
            <a:ext cx="2844599" cy="4024767"/>
          </a:xfrm>
          <a:prstGeom prst="rect">
            <a:avLst/>
          </a:prstGeom>
          <a:ln>
            <a:solidFill>
              <a:srgbClr val="051C2C"/>
            </a:solidFill>
          </a:ln>
        </p:spPr>
      </p:pic>
    </p:spTree>
    <p:extLst>
      <p:ext uri="{BB962C8B-B14F-4D97-AF65-F5344CB8AC3E}">
        <p14:creationId xmlns:p14="http://schemas.microsoft.com/office/powerpoint/2010/main" val="39649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AE1DF-2DBD-4990-B347-3BF25F474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648058"/>
            <a:ext cx="10750548" cy="119391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Our people who shared their stories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531FEC-BD83-4776-A793-665773E3E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2560750"/>
            <a:ext cx="5886452" cy="2770173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effectLst/>
              </a:rPr>
              <a:t>Jamie-Lee, a Bus </a:t>
            </a:r>
            <a:r>
              <a:rPr lang="en-GB" sz="2400" dirty="0"/>
              <a:t>D</a:t>
            </a:r>
            <a:r>
              <a:rPr lang="en-GB" sz="2400" dirty="0">
                <a:effectLst/>
              </a:rPr>
              <a:t>river shared her story of how mis-gendering has affected her.</a:t>
            </a:r>
            <a:endParaRPr lang="en-GB" sz="2400" dirty="0"/>
          </a:p>
        </p:txBody>
      </p:sp>
      <p:pic>
        <p:nvPicPr>
          <p:cNvPr id="5" name="Picture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D67287F4-BB0C-4B00-B3AB-F8A31E4C5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3215"/>
          <a:stretch/>
        </p:blipFill>
        <p:spPr>
          <a:xfrm>
            <a:off x="7206916" y="1552074"/>
            <a:ext cx="4982684" cy="5165951"/>
          </a:xfrm>
          <a:custGeom>
            <a:avLst/>
            <a:gdLst>
              <a:gd name="connsiteX0" fmla="*/ 2924969 w 4743450"/>
              <a:gd name="connsiteY0" fmla="*/ 0 h 4888375"/>
              <a:gd name="connsiteX1" fmla="*/ 4560347 w 4743450"/>
              <a:gd name="connsiteY1" fmla="*/ 499403 h 4888375"/>
              <a:gd name="connsiteX2" fmla="*/ 4743450 w 4743450"/>
              <a:gd name="connsiteY2" fmla="*/ 636288 h 4888375"/>
              <a:gd name="connsiteX3" fmla="*/ 4743450 w 4743450"/>
              <a:gd name="connsiteY3" fmla="*/ 4888375 h 4888375"/>
              <a:gd name="connsiteX4" fmla="*/ 762608 w 4743450"/>
              <a:gd name="connsiteY4" fmla="*/ 4888375 h 4888375"/>
              <a:gd name="connsiteX5" fmla="*/ 667921 w 4743450"/>
              <a:gd name="connsiteY5" fmla="*/ 4784222 h 4888375"/>
              <a:gd name="connsiteX6" fmla="*/ 0 w 4743450"/>
              <a:gd name="connsiteY6" fmla="*/ 2924175 h 4888375"/>
              <a:gd name="connsiteX7" fmla="*/ 2924969 w 4743450"/>
              <a:gd name="connsiteY7" fmla="*/ 0 h 488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4888375">
                <a:moveTo>
                  <a:pt x="2924969" y="0"/>
                </a:moveTo>
                <a:cubicBezTo>
                  <a:pt x="3530750" y="0"/>
                  <a:pt x="4093519" y="184106"/>
                  <a:pt x="4560347" y="499403"/>
                </a:cubicBezTo>
                <a:lnTo>
                  <a:pt x="4743450" y="636288"/>
                </a:lnTo>
                <a:lnTo>
                  <a:pt x="4743450" y="4888375"/>
                </a:lnTo>
                <a:lnTo>
                  <a:pt x="762608" y="4888375"/>
                </a:lnTo>
                <a:lnTo>
                  <a:pt x="667921" y="4784222"/>
                </a:lnTo>
                <a:cubicBezTo>
                  <a:pt x="250657" y="4278752"/>
                  <a:pt x="0" y="3630728"/>
                  <a:pt x="0" y="2924175"/>
                </a:cubicBezTo>
                <a:cubicBezTo>
                  <a:pt x="0" y="1309198"/>
                  <a:pt x="1309553" y="0"/>
                  <a:pt x="2924969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3891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AE1DF-2DBD-4990-B347-3BF25F474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648058"/>
            <a:ext cx="10750548" cy="119391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Our people who shared their stories</a:t>
            </a: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531FEC-BD83-4776-A793-665773E3E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6" y="2259960"/>
            <a:ext cx="5886452" cy="2770173"/>
          </a:xfrm>
        </p:spPr>
        <p:txBody>
          <a:bodyPr wrap="square">
            <a:normAutofit/>
          </a:bodyPr>
          <a:lstStyle/>
          <a:p>
            <a:r>
              <a:rPr lang="en-GB" sz="2400" dirty="0">
                <a:effectLst/>
                <a:latin typeface="StagecoachCircular" panose="02010504010101010104" pitchFamily="50" charset="0"/>
                <a:ea typeface="Times New Roman" panose="02020603050405020304" pitchFamily="18" charset="0"/>
                <a:cs typeface="StagecoachCircular" panose="02010504010101010104" pitchFamily="50" charset="0"/>
              </a:rPr>
              <a:t>Daniel, a Bus Driver, shared his story of living with a hidden disability.</a:t>
            </a:r>
            <a:endParaRPr lang="en-GB" sz="2800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287F4-BB0C-4B00-B3AB-F8A31E4C5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7" r="-1" b="16605"/>
          <a:stretch/>
        </p:blipFill>
        <p:spPr>
          <a:xfrm>
            <a:off x="7227588" y="1600200"/>
            <a:ext cx="4962012" cy="5117825"/>
          </a:xfrm>
          <a:custGeom>
            <a:avLst/>
            <a:gdLst>
              <a:gd name="connsiteX0" fmla="*/ 2924969 w 4743450"/>
              <a:gd name="connsiteY0" fmla="*/ 0 h 4888375"/>
              <a:gd name="connsiteX1" fmla="*/ 4560347 w 4743450"/>
              <a:gd name="connsiteY1" fmla="*/ 499403 h 4888375"/>
              <a:gd name="connsiteX2" fmla="*/ 4743450 w 4743450"/>
              <a:gd name="connsiteY2" fmla="*/ 636288 h 4888375"/>
              <a:gd name="connsiteX3" fmla="*/ 4743450 w 4743450"/>
              <a:gd name="connsiteY3" fmla="*/ 4888375 h 4888375"/>
              <a:gd name="connsiteX4" fmla="*/ 762608 w 4743450"/>
              <a:gd name="connsiteY4" fmla="*/ 4888375 h 4888375"/>
              <a:gd name="connsiteX5" fmla="*/ 667921 w 4743450"/>
              <a:gd name="connsiteY5" fmla="*/ 4784222 h 4888375"/>
              <a:gd name="connsiteX6" fmla="*/ 0 w 4743450"/>
              <a:gd name="connsiteY6" fmla="*/ 2924175 h 4888375"/>
              <a:gd name="connsiteX7" fmla="*/ 2924969 w 4743450"/>
              <a:gd name="connsiteY7" fmla="*/ 0 h 488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4888375">
                <a:moveTo>
                  <a:pt x="2924969" y="0"/>
                </a:moveTo>
                <a:cubicBezTo>
                  <a:pt x="3530750" y="0"/>
                  <a:pt x="4093519" y="184106"/>
                  <a:pt x="4560347" y="499403"/>
                </a:cubicBezTo>
                <a:lnTo>
                  <a:pt x="4743450" y="636288"/>
                </a:lnTo>
                <a:lnTo>
                  <a:pt x="4743450" y="4888375"/>
                </a:lnTo>
                <a:lnTo>
                  <a:pt x="762608" y="4888375"/>
                </a:lnTo>
                <a:lnTo>
                  <a:pt x="667921" y="4784222"/>
                </a:lnTo>
                <a:cubicBezTo>
                  <a:pt x="250657" y="4278752"/>
                  <a:pt x="0" y="3630728"/>
                  <a:pt x="0" y="2924175"/>
                </a:cubicBezTo>
                <a:cubicBezTo>
                  <a:pt x="0" y="1309198"/>
                  <a:pt x="1309553" y="0"/>
                  <a:pt x="2924969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0456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EEC23-628C-134C-9A77-A8B5457CC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275" y="457558"/>
            <a:ext cx="11054621" cy="1179810"/>
          </a:xfrm>
        </p:spPr>
        <p:txBody>
          <a:bodyPr/>
          <a:lstStyle/>
          <a:p>
            <a:r>
              <a:rPr lang="en-US" dirty="0"/>
              <a:t>Dignity in the workplace posters</a:t>
            </a:r>
          </a:p>
          <a:p>
            <a:r>
              <a:rPr lang="en-US" dirty="0"/>
              <a:t>Gender wording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64" y="1227922"/>
            <a:ext cx="356449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EEC23-628C-134C-9A77-A8B5457CC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275" y="457558"/>
            <a:ext cx="10750548" cy="1179810"/>
          </a:xfrm>
        </p:spPr>
        <p:txBody>
          <a:bodyPr/>
          <a:lstStyle/>
          <a:p>
            <a:r>
              <a:rPr lang="en-US" dirty="0"/>
              <a:t>Dignity in the workplace posters</a:t>
            </a:r>
          </a:p>
          <a:p>
            <a:r>
              <a:rPr lang="en-US" dirty="0"/>
              <a:t>Abusive messages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0" y="1146328"/>
            <a:ext cx="356449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EEC23-628C-134C-9A77-A8B5457CC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354" y="398676"/>
            <a:ext cx="10750548" cy="1179810"/>
          </a:xfrm>
        </p:spPr>
        <p:txBody>
          <a:bodyPr/>
          <a:lstStyle/>
          <a:p>
            <a:r>
              <a:rPr lang="en-US" dirty="0"/>
              <a:t>Stagecoach Group</a:t>
            </a:r>
          </a:p>
          <a:p>
            <a:r>
              <a:rPr lang="en-US" dirty="0"/>
              <a:t>Employee Networks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38" y="2290699"/>
            <a:ext cx="3822036" cy="2168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97" y="1578486"/>
            <a:ext cx="1981867" cy="1741349"/>
          </a:xfrm>
          <a:prstGeom prst="rect">
            <a:avLst/>
          </a:prstGeom>
          <a:ln>
            <a:solidFill>
              <a:srgbClr val="051C2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32" y="3800484"/>
            <a:ext cx="2374809" cy="1701126"/>
          </a:xfrm>
          <a:prstGeom prst="rect">
            <a:avLst/>
          </a:prstGeom>
          <a:ln>
            <a:solidFill>
              <a:srgbClr val="051C2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4" y="1824694"/>
            <a:ext cx="2610517" cy="1287280"/>
          </a:xfrm>
          <a:prstGeom prst="rect">
            <a:avLst/>
          </a:prstGeom>
          <a:ln>
            <a:solidFill>
              <a:srgbClr val="051C2C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46" y="519702"/>
            <a:ext cx="2198323" cy="1058784"/>
          </a:xfrm>
          <a:prstGeom prst="rect">
            <a:avLst/>
          </a:prstGeom>
          <a:ln>
            <a:solidFill>
              <a:srgbClr val="051C2C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69" y="4097106"/>
            <a:ext cx="2232163" cy="1502843"/>
          </a:xfrm>
          <a:prstGeom prst="rect">
            <a:avLst/>
          </a:prstGeom>
          <a:ln>
            <a:solidFill>
              <a:srgbClr val="051C2C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826211" y="5633358"/>
            <a:ext cx="177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Carers 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5773" y="5542044"/>
            <a:ext cx="190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Veterans Network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8288" y="1578486"/>
            <a:ext cx="190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Parents Network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901" y="3117537"/>
            <a:ext cx="2395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Multiculture</a:t>
            </a:r>
            <a:r>
              <a:rPr lang="en-GB" sz="1600" b="1" dirty="0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 Network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9070" y="3317914"/>
            <a:ext cx="189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LGBTQ+ Network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0904" y="5971912"/>
            <a:ext cx="2118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1C2C"/>
                </a:solidFill>
                <a:latin typeface="StagecoachCircular" pitchFamily="50" charset="0"/>
                <a:cs typeface="StagecoachCircular" pitchFamily="50" charset="0"/>
              </a:rPr>
              <a:t>Women’s Network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8203" y="5017805"/>
            <a:ext cx="2251904" cy="954107"/>
          </a:xfrm>
          <a:prstGeom prst="rect">
            <a:avLst/>
          </a:prstGeom>
          <a:noFill/>
          <a:ln>
            <a:solidFill>
              <a:srgbClr val="051C2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B77"/>
                </a:solidFill>
                <a:latin typeface="StagecoachCircular" pitchFamily="50" charset="0"/>
                <a:cs typeface="StagecoachCircular" pitchFamily="50" charset="0"/>
              </a:rPr>
              <a:t>Women</a:t>
            </a:r>
            <a:r>
              <a:rPr lang="en-GB" sz="2800" b="1" dirty="0">
                <a:latin typeface="StagecoachCircular" pitchFamily="50" charset="0"/>
                <a:cs typeface="StagecoachCircular" pitchFamily="50" charset="0"/>
              </a:rPr>
              <a:t> </a:t>
            </a:r>
            <a:r>
              <a:rPr lang="en-GB" sz="2800" b="1" dirty="0">
                <a:solidFill>
                  <a:srgbClr val="FFA400"/>
                </a:solidFill>
                <a:latin typeface="StagecoachCircular" pitchFamily="50" charset="0"/>
                <a:cs typeface="StagecoachCircular" pitchFamily="50" charset="0"/>
              </a:rPr>
              <a:t>@</a:t>
            </a:r>
            <a:r>
              <a:rPr lang="en-GB" sz="2800" b="1" dirty="0">
                <a:latin typeface="StagecoachCircular" pitchFamily="50" charset="0"/>
                <a:cs typeface="StagecoachCircular" pitchFamily="50" charset="0"/>
              </a:rPr>
              <a:t> </a:t>
            </a:r>
            <a:r>
              <a:rPr lang="en-GB" sz="2800" b="1" dirty="0">
                <a:solidFill>
                  <a:srgbClr val="0077C8"/>
                </a:solidFill>
                <a:latin typeface="StagecoachCircular" pitchFamily="50" charset="0"/>
                <a:cs typeface="StagecoachCircular" pitchFamily="50" charset="0"/>
              </a:rPr>
              <a:t>Stagecoach</a:t>
            </a:r>
          </a:p>
        </p:txBody>
      </p:sp>
    </p:spTree>
    <p:extLst>
      <p:ext uri="{BB962C8B-B14F-4D97-AF65-F5344CB8AC3E}">
        <p14:creationId xmlns:p14="http://schemas.microsoft.com/office/powerpoint/2010/main" val="10657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88ABB-0A03-419B-921F-91E9E4577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97231"/>
            <a:ext cx="10750548" cy="589905"/>
          </a:xfrm>
        </p:spPr>
        <p:txBody>
          <a:bodyPr/>
          <a:lstStyle/>
          <a:p>
            <a:r>
              <a:rPr lang="en-GB" dirty="0"/>
              <a:t>Summary of our discussion today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F1F42-2967-41A1-B246-B365C1EBD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174173"/>
            <a:ext cx="11062565" cy="4509654"/>
          </a:xfrm>
        </p:spPr>
        <p:txBody>
          <a:bodyPr/>
          <a:lstStyle/>
          <a:p>
            <a:r>
              <a:rPr lang="en-GB" dirty="0"/>
              <a:t>The difference between Equality, Diversity &amp; Inclusion</a:t>
            </a:r>
          </a:p>
          <a:p>
            <a:r>
              <a:rPr lang="en-GB" dirty="0"/>
              <a:t>The Equality Act 2010 &amp; the 9 Protected Characteristics </a:t>
            </a:r>
          </a:p>
          <a:p>
            <a:r>
              <a:rPr lang="en-GB" dirty="0"/>
              <a:t>Barriers to inclusion &amp; where we might see a lack of inclusion</a:t>
            </a:r>
          </a:p>
          <a:p>
            <a:r>
              <a:rPr lang="en-GB" dirty="0"/>
              <a:t>We heard from colleagues lived experiences</a:t>
            </a:r>
          </a:p>
          <a:p>
            <a:r>
              <a:rPr lang="en-GB" dirty="0"/>
              <a:t>We had a quiz!</a:t>
            </a:r>
          </a:p>
          <a:p>
            <a:r>
              <a:rPr lang="en-GB" dirty="0"/>
              <a:t>Hidden disabilities, the impact on people &amp; business, and the importance of reasonable adjustment</a:t>
            </a:r>
          </a:p>
          <a:p>
            <a:r>
              <a:rPr lang="en-GB" dirty="0"/>
              <a:t>The business case for being an inclusive employer</a:t>
            </a:r>
          </a:p>
          <a:p>
            <a:r>
              <a:rPr lang="en-GB" dirty="0"/>
              <a:t>Pronouns and their importance in an inclusive environment </a:t>
            </a:r>
          </a:p>
          <a:p>
            <a:r>
              <a:rPr lang="en-GB" dirty="0"/>
              <a:t>When is banter not banter?</a:t>
            </a:r>
          </a:p>
          <a:p>
            <a:r>
              <a:rPr lang="en-GB" dirty="0"/>
              <a:t>Impact versus Intent, and our responsibilities when using social media</a:t>
            </a:r>
          </a:p>
          <a:p>
            <a:r>
              <a:rPr lang="en-GB" dirty="0"/>
              <a:t>Inclusive communication and its importance to the success of Stagecoach</a:t>
            </a:r>
          </a:p>
          <a:p>
            <a:r>
              <a:rPr lang="en-GB" dirty="0"/>
              <a:t>Great examples of inclusion in your team or department</a:t>
            </a:r>
          </a:p>
          <a:p>
            <a:r>
              <a:rPr lang="en-GB" dirty="0"/>
              <a:t>Everyone Equal network and the Stagecoach employee networks </a:t>
            </a:r>
          </a:p>
          <a:p>
            <a:r>
              <a:rPr lang="en-GB" dirty="0"/>
              <a:t>Empathy and your role in supporting equality, diversity and inclusion in Stagecoach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6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6998" y="1"/>
            <a:ext cx="6857143" cy="5989284"/>
          </a:xfrm>
          <a:prstGeom prst="rect">
            <a:avLst/>
          </a:prstGeom>
          <a:solidFill>
            <a:srgbClr val="B3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dirty="0"/>
          </a:p>
        </p:txBody>
      </p:sp>
      <p:sp>
        <p:nvSpPr>
          <p:cNvPr id="21" name="Rectangle 20"/>
          <p:cNvSpPr/>
          <p:nvPr/>
        </p:nvSpPr>
        <p:spPr>
          <a:xfrm>
            <a:off x="2667000" y="5989284"/>
            <a:ext cx="2287622" cy="108935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907296" y="5989284"/>
            <a:ext cx="2331429" cy="108935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7237379" y="5989284"/>
            <a:ext cx="2287622" cy="108935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 dirty="0"/>
          </a:p>
        </p:txBody>
      </p:sp>
      <p:sp>
        <p:nvSpPr>
          <p:cNvPr id="11" name="Rectangle 10"/>
          <p:cNvSpPr/>
          <p:nvPr/>
        </p:nvSpPr>
        <p:spPr>
          <a:xfrm>
            <a:off x="4632980" y="1"/>
            <a:ext cx="4892020" cy="91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78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My understanding of equality, diversity and inclusion has improved through attending this training.  </a:t>
            </a:r>
            <a:r>
              <a:rPr lang="en-GB" sz="1778" dirty="0">
                <a:solidFill>
                  <a:srgbClr val="051C2C"/>
                </a:solidFill>
                <a:latin typeface="StagecoachCircular" panose="02010504010101010104" pitchFamily="50" charset="0"/>
                <a:cs typeface="StagecoachCircular" panose="02010504010101010104" pitchFamily="50" charset="0"/>
              </a:rPr>
              <a:t>       </a:t>
            </a:r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286" y="6172162"/>
            <a:ext cx="2757714" cy="6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1501537" y="2948567"/>
            <a:ext cx="5988571" cy="91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86"/>
          </a:p>
        </p:txBody>
      </p:sp>
      <p:sp>
        <p:nvSpPr>
          <p:cNvPr id="16" name="Rectangle 15"/>
          <p:cNvSpPr/>
          <p:nvPr/>
        </p:nvSpPr>
        <p:spPr>
          <a:xfrm>
            <a:off x="2667001" y="1"/>
            <a:ext cx="1965980" cy="22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32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Equality, Diversity and Inclusion Training – Workshop Evaluation Feedback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AE035-4EC8-4138-940C-ACB9E669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6086539"/>
            <a:ext cx="3428999" cy="772232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7CDA23A-9ECA-46EE-A7E6-E11CE8767C6D}"/>
              </a:ext>
            </a:extLst>
          </p:cNvPr>
          <p:cNvGraphicFramePr>
            <a:graphicFrameLocks/>
          </p:cNvGraphicFramePr>
          <p:nvPr/>
        </p:nvGraphicFramePr>
        <p:xfrm>
          <a:off x="4541543" y="1595375"/>
          <a:ext cx="4782344" cy="320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29A86D-EAA6-4C72-ABC7-876850780F1A}"/>
              </a:ext>
            </a:extLst>
          </p:cNvPr>
          <p:cNvSpPr txBox="1"/>
          <p:nvPr/>
        </p:nvSpPr>
        <p:spPr>
          <a:xfrm>
            <a:off x="7559023" y="583909"/>
            <a:ext cx="1829205" cy="114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86" b="1" dirty="0">
                <a:latin typeface="StagecoachCircular TT Medium" pitchFamily="2" charset="0"/>
                <a:cs typeface="StagecoachCircular TT Medium" pitchFamily="2" charset="0"/>
              </a:rPr>
              <a:t>(90 Respondents)</a:t>
            </a:r>
          </a:p>
        </p:txBody>
      </p:sp>
    </p:spTree>
    <p:extLst>
      <p:ext uri="{BB962C8B-B14F-4D97-AF65-F5344CB8AC3E}">
        <p14:creationId xmlns:p14="http://schemas.microsoft.com/office/powerpoint/2010/main" val="38964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Graphic spid="19" grpId="0">
        <p:bldAsOne/>
      </p:bldGraphic>
      <p:bldP spid="2" grpId="0"/>
    </p:bldLst>
  </p:timing>
</p:sld>
</file>

<file path=ppt/theme/theme1.xml><?xml version="1.0" encoding="utf-8"?>
<a:theme xmlns:a="http://schemas.openxmlformats.org/drawingml/2006/main" name="Powerpoint template_Best for screens">
  <a:themeElements>
    <a:clrScheme name="Stagecoach 1">
      <a:dk1>
        <a:srgbClr val="051C2C"/>
      </a:dk1>
      <a:lt1>
        <a:srgbClr val="FFFFFF"/>
      </a:lt1>
      <a:dk2>
        <a:srgbClr val="101820"/>
      </a:dk2>
      <a:lt2>
        <a:srgbClr val="E7E6E6"/>
      </a:lt2>
      <a:accent1>
        <a:srgbClr val="0077C8"/>
      </a:accent1>
      <a:accent2>
        <a:srgbClr val="FFA300"/>
      </a:accent2>
      <a:accent3>
        <a:srgbClr val="79C3AD"/>
      </a:accent3>
      <a:accent4>
        <a:srgbClr val="FFC72B"/>
      </a:accent4>
      <a:accent5>
        <a:srgbClr val="009B77"/>
      </a:accent5>
      <a:accent6>
        <a:srgbClr val="E03E51"/>
      </a:accent6>
      <a:hlink>
        <a:srgbClr val="0077C8"/>
      </a:hlink>
      <a:folHlink>
        <a:srgbClr val="DF3C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G Powerpoint 16-9" id="{4695BC71-EED6-8449-A82E-7C6F89F35C75}" vid="{2893FA7B-FA41-8744-8823-7CFE332FBA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40EE0D23A9F4BAF174D8BF994FF94" ma:contentTypeVersion="14" ma:contentTypeDescription="Create a new document." ma:contentTypeScope="" ma:versionID="84bdfe9d46383f4994f7733fe70dfb90">
  <xsd:schema xmlns:xsd="http://www.w3.org/2001/XMLSchema" xmlns:xs="http://www.w3.org/2001/XMLSchema" xmlns:p="http://schemas.microsoft.com/office/2006/metadata/properties" xmlns:ns1="http://schemas.microsoft.com/sharepoint/v3" xmlns:ns2="cf356189-47f6-4788-9394-ce8b94997e6f" xmlns:ns3="48e1bf6b-a01f-4ecb-8245-47a2d2de431a" targetNamespace="http://schemas.microsoft.com/office/2006/metadata/properties" ma:root="true" ma:fieldsID="0f7940db292c390e7cf0897eb52fc922" ns1:_="" ns2:_="" ns3:_="">
    <xsd:import namespace="http://schemas.microsoft.com/sharepoint/v3"/>
    <xsd:import namespace="cf356189-47f6-4788-9394-ce8b94997e6f"/>
    <xsd:import namespace="48e1bf6b-a01f-4ecb-8245-47a2d2de4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56189-47f6-4788-9394-ce8b94997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1bf6b-a01f-4ecb-8245-47a2d2de4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B3289D-BCDC-4945-94B7-4E1C170528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11EA2-B57E-48B7-9843-8D828C3C9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356189-47f6-4788-9394-ce8b94997e6f"/>
    <ds:schemaRef ds:uri="48e1bf6b-a01f-4ecb-8245-47a2d2de4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9EFA8F-4B98-4378-AF56-014373BBB616}">
  <ds:schemaRefs>
    <ds:schemaRef ds:uri="http://purl.org/dc/terms/"/>
    <ds:schemaRef ds:uri="48e1bf6b-a01f-4ecb-8245-47a2d2de431a"/>
    <ds:schemaRef ds:uri="http://purl.org/dc/dcmitype/"/>
    <ds:schemaRef ds:uri="http://schemas.microsoft.com/office/infopath/2007/PartnerControls"/>
    <ds:schemaRef ds:uri="http://purl.org/dc/elements/1.1/"/>
    <ds:schemaRef ds:uri="cf356189-47f6-4788-9394-ce8b94997e6f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template_Best for screens</Template>
  <TotalTime>33</TotalTime>
  <Words>485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StagecoachCircular</vt:lpstr>
      <vt:lpstr>StagecoachCircular TT Medium</vt:lpstr>
      <vt:lpstr>Powerpoint template_Best for screens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StagecoachUKBus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georgia.webster</dc:creator>
  <cp:lastModifiedBy>Chloe Leach</cp:lastModifiedBy>
  <cp:revision>3</cp:revision>
  <dcterms:created xsi:type="dcterms:W3CDTF">2021-08-31T09:14:00Z</dcterms:created>
  <dcterms:modified xsi:type="dcterms:W3CDTF">2022-02-11T18:18:27Z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0x010100F5E40EE0D23A9F4BAF174D8BF994FF94</vt:lpwstr>
  </property>
</Properties>
</file>