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3"/>
  </p:sldMasterIdLst>
  <p:notesMasterIdLst>
    <p:notesMasterId r:id="rId36"/>
  </p:notesMasterIdLst>
  <p:handoutMasterIdLst>
    <p:handoutMasterId r:id="rId37"/>
  </p:handoutMasterIdLst>
  <p:sldIdLst>
    <p:sldId id="310" r:id="rId4"/>
    <p:sldId id="312" r:id="rId5"/>
    <p:sldId id="260" r:id="rId6"/>
    <p:sldId id="352" r:id="rId7"/>
    <p:sldId id="353" r:id="rId8"/>
    <p:sldId id="354" r:id="rId9"/>
    <p:sldId id="355" r:id="rId10"/>
    <p:sldId id="356" r:id="rId11"/>
    <p:sldId id="358" r:id="rId12"/>
    <p:sldId id="357" r:id="rId13"/>
    <p:sldId id="359" r:id="rId14"/>
    <p:sldId id="360" r:id="rId15"/>
    <p:sldId id="361" r:id="rId16"/>
    <p:sldId id="319" r:id="rId17"/>
    <p:sldId id="331" r:id="rId18"/>
    <p:sldId id="318" r:id="rId19"/>
    <p:sldId id="333" r:id="rId20"/>
    <p:sldId id="320" r:id="rId21"/>
    <p:sldId id="336" r:id="rId22"/>
    <p:sldId id="332" r:id="rId23"/>
    <p:sldId id="334" r:id="rId24"/>
    <p:sldId id="335" r:id="rId25"/>
    <p:sldId id="341" r:id="rId26"/>
    <p:sldId id="311" r:id="rId27"/>
    <p:sldId id="362" r:id="rId28"/>
    <p:sldId id="363" r:id="rId29"/>
    <p:sldId id="364" r:id="rId30"/>
    <p:sldId id="365" r:id="rId31"/>
    <p:sldId id="366" r:id="rId32"/>
    <p:sldId id="367" r:id="rId33"/>
    <p:sldId id="340" r:id="rId34"/>
    <p:sldId id="342" r:id="rId35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F0"/>
    <a:srgbClr val="1C2767"/>
    <a:srgbClr val="FFFFFF"/>
    <a:srgbClr val="F9EACB"/>
    <a:srgbClr val="FFFFCC"/>
    <a:srgbClr val="327F42"/>
    <a:srgbClr val="295729"/>
    <a:srgbClr val="54A63B"/>
    <a:srgbClr val="19590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howGuides="1">
      <p:cViewPr varScale="1">
        <p:scale>
          <a:sx n="95" d="100"/>
          <a:sy n="95" d="100"/>
        </p:scale>
        <p:origin x="3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fld id="{80956BEB-83EE-49C3-900E-1AF9D31301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92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Verdana" pitchFamily="34" charset="0"/>
              <a:buChar char="n"/>
              <a:defRPr sz="1200"/>
            </a:lvl1pPr>
          </a:lstStyle>
          <a:p>
            <a:fld id="{AAB322CD-C0B5-44B7-8629-442115F6E0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9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82EB7-5920-4D06-859B-DB18A8BF06D1}" type="slidenum">
              <a:rPr lang="en-US"/>
              <a:pPr/>
              <a:t>2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322CD-C0B5-44B7-8629-442115F6E0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322CD-C0B5-44B7-8629-442115F6E00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8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322CD-C0B5-44B7-8629-442115F6E0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7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FF3-5EE1-43D2-9FF9-4245F35D9BF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662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22CD-C0B5-44B7-8629-442115F6E00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3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FF3-5EE1-43D2-9FF9-4245F35D9BF5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942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22CD-C0B5-44B7-8629-442115F6E0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3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solidFill>
          <a:srgbClr val="345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335360" y="4508501"/>
            <a:ext cx="11581474" cy="720725"/>
          </a:xfrm>
        </p:spPr>
        <p:txBody>
          <a:bodyPr/>
          <a:lstStyle>
            <a:lvl1pPr algn="l">
              <a:defRPr>
                <a:solidFill>
                  <a:srgbClr val="E8EDF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5360" y="5240339"/>
            <a:ext cx="11581474" cy="5746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E8EDF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52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3050"/>
            <a:ext cx="11521280" cy="779686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1268760"/>
            <a:ext cx="7104789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35360" y="1268760"/>
            <a:ext cx="4032448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25591F0-2A65-CC7F-31F8-817037C22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52" y="5999998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274638"/>
            <a:ext cx="11523133" cy="99412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C70D194-DC61-D312-B77C-FDECEABD7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87" y="5949280"/>
            <a:ext cx="2814080" cy="7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0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5659967" cy="4205288"/>
          </a:xfrm>
        </p:spPr>
        <p:txBody>
          <a:bodyPr/>
          <a:lstStyle>
            <a:lvl1pPr>
              <a:spcBef>
                <a:spcPts val="300"/>
              </a:spcBef>
              <a:defRPr sz="2800"/>
            </a:lvl1pPr>
            <a:lvl2pPr>
              <a:spcBef>
                <a:spcPts val="300"/>
              </a:spcBef>
              <a:defRPr sz="24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300"/>
              </a:spcBef>
              <a:defRPr sz="1800"/>
            </a:lvl4pPr>
            <a:lvl5pPr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659967" cy="4205288"/>
          </a:xfrm>
        </p:spPr>
        <p:txBody>
          <a:bodyPr/>
          <a:lstStyle>
            <a:lvl1pPr>
              <a:spcBef>
                <a:spcPts val="300"/>
              </a:spcBef>
              <a:defRPr sz="2800"/>
            </a:lvl1pPr>
            <a:lvl2pPr>
              <a:spcBef>
                <a:spcPts val="300"/>
              </a:spcBef>
              <a:defRPr sz="2400"/>
            </a:lvl2pPr>
            <a:lvl3pPr>
              <a:spcBef>
                <a:spcPts val="300"/>
              </a:spcBef>
              <a:defRPr sz="2000"/>
            </a:lvl3pPr>
            <a:lvl4pPr>
              <a:spcBef>
                <a:spcPts val="300"/>
              </a:spcBef>
              <a:defRPr sz="1800"/>
            </a:lvl4pPr>
            <a:lvl5pPr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F20CA0D-D88E-4C22-F57D-333CD388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59" y="5958508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089907" cy="54602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DED66FB-4A57-7A87-78A8-B36B9D14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949280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4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692" y="425698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464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335" y="494116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AD9169A-B206-850F-0442-E265E2817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949280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3050"/>
            <a:ext cx="11521280" cy="779686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1268760"/>
            <a:ext cx="7104789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35360" y="1268760"/>
            <a:ext cx="4032448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1B8FBA6-8212-8A23-41E3-CC62B99F09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58" y="5949280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274638"/>
            <a:ext cx="1152313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5659967" cy="4205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659967" cy="4205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BFC0D-C461-48D6-8568-4C26B9DE8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www.passtrans.co.uk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A0C95F1-3DB6-3FBE-8C1C-606625F33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23" y="5988050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92B5330-E399-A846-0981-ABB3D9D9E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07" y="5988050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3050"/>
            <a:ext cx="11521280" cy="779686"/>
          </a:xfrm>
        </p:spPr>
        <p:txBody>
          <a:bodyPr anchor="b"/>
          <a:lstStyle>
            <a:lvl1pPr algn="ctr">
              <a:defRPr sz="3600" b="1">
                <a:solidFill>
                  <a:srgbClr val="E8ED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1268760"/>
            <a:ext cx="7104789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35360" y="1268760"/>
            <a:ext cx="4032448" cy="4536504"/>
          </a:xfrm>
        </p:spPr>
        <p:txBody>
          <a:bodyPr/>
          <a:lstStyle>
            <a:lvl1pPr>
              <a:defRPr sz="2800">
                <a:solidFill>
                  <a:srgbClr val="E8EDF0"/>
                </a:solidFill>
              </a:defRPr>
            </a:lvl1pPr>
            <a:lvl2pPr>
              <a:defRPr sz="2400">
                <a:solidFill>
                  <a:srgbClr val="E8EDF0"/>
                </a:solidFill>
              </a:defRPr>
            </a:lvl2pPr>
            <a:lvl3pPr>
              <a:defRPr sz="2400">
                <a:solidFill>
                  <a:srgbClr val="E8EDF0"/>
                </a:solidFill>
              </a:defRPr>
            </a:lvl3pPr>
            <a:lvl4pPr>
              <a:defRPr sz="2000">
                <a:solidFill>
                  <a:srgbClr val="E8EDF0"/>
                </a:solidFill>
              </a:defRPr>
            </a:lvl4pPr>
            <a:lvl5pPr>
              <a:defRPr sz="2000">
                <a:solidFill>
                  <a:srgbClr val="E8ED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2987451-C1D2-BF0D-EA81-DB8F0DF31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6011202"/>
            <a:ext cx="3096344" cy="7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5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34434" y="274638"/>
            <a:ext cx="115231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0"/>
            <a:ext cx="11523133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161DE2-00F2-4DF9-A589-4944D0D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955379"/>
            <a:ext cx="302433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rgbClr val="C0C0C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/>
              <a:t> </a:t>
            </a:r>
            <a:r>
              <a:rPr lang="en-GB" sz="1800" dirty="0">
                <a:solidFill>
                  <a:srgbClr val="E8EDF0"/>
                </a:solidFill>
                <a:latin typeface="Trebuchet MS" panose="020B0603020202020204" pitchFamily="34" charset="0"/>
              </a:rPr>
              <a:t>www.passtrans.co.uk</a:t>
            </a:r>
          </a:p>
        </p:txBody>
      </p:sp>
    </p:spTree>
    <p:extLst>
      <p:ext uri="{BB962C8B-B14F-4D97-AF65-F5344CB8AC3E}">
        <p14:creationId xmlns:p14="http://schemas.microsoft.com/office/powerpoint/2010/main" val="35091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40" r:id="rId5"/>
    <p:sldLayoutId id="2147483741" r:id="rId6"/>
    <p:sldLayoutId id="2147483743" r:id="rId7"/>
    <p:sldLayoutId id="2147483697" r:id="rId8"/>
    <p:sldLayoutId id="2147483691" r:id="rId9"/>
    <p:sldLayoutId id="2147483710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  <p:bldP spid="860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ED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rgbClr val="E8EDF0"/>
        </a:buClr>
        <a:buSzPct val="70000"/>
        <a:buFont typeface="Wingdings" pitchFamily="2" charset="2"/>
        <a:buChar char="n"/>
        <a:defRPr sz="2800">
          <a:solidFill>
            <a:srgbClr val="E8ED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2000" indent="-342000" algn="l" rtl="0" eaLnBrk="1" fontAlgn="base" hangingPunct="1">
        <a:spcBef>
          <a:spcPts val="300"/>
        </a:spcBef>
        <a:spcAft>
          <a:spcPct val="0"/>
        </a:spcAft>
        <a:buClr>
          <a:srgbClr val="80CBF0"/>
        </a:buClr>
        <a:buSzPct val="70000"/>
        <a:buFont typeface="Wingdings" pitchFamily="2" charset="2"/>
        <a:buChar char="n"/>
        <a:defRPr sz="2600">
          <a:solidFill>
            <a:srgbClr val="E8ED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026000" indent="-342000" algn="l" rtl="0" eaLnBrk="1" fontAlgn="base" hangingPunct="1">
        <a:spcBef>
          <a:spcPts val="300"/>
        </a:spcBef>
        <a:spcAft>
          <a:spcPct val="0"/>
        </a:spcAft>
        <a:buClr>
          <a:srgbClr val="E8EDF0"/>
        </a:buClr>
        <a:buSzPct val="70000"/>
        <a:buFont typeface="Wingdings" pitchFamily="2" charset="2"/>
        <a:buChar char="n"/>
        <a:defRPr sz="2400">
          <a:solidFill>
            <a:srgbClr val="E8ED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368000" indent="-342000" algn="l" rtl="0" eaLnBrk="1" fontAlgn="base" hangingPunct="1">
        <a:spcBef>
          <a:spcPts val="300"/>
        </a:spcBef>
        <a:spcAft>
          <a:spcPct val="0"/>
        </a:spcAft>
        <a:buClr>
          <a:srgbClr val="CBEAF9"/>
        </a:buClr>
        <a:buSzPct val="70000"/>
        <a:buFont typeface="Wingdings" pitchFamily="2" charset="2"/>
        <a:buChar char="n"/>
        <a:defRPr sz="2200">
          <a:solidFill>
            <a:srgbClr val="E8ED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710000" indent="-342000" algn="l" rtl="0" eaLnBrk="1" fontAlgn="base" hangingPunct="1">
        <a:spcBef>
          <a:spcPts val="300"/>
        </a:spcBef>
        <a:spcAft>
          <a:spcPct val="0"/>
        </a:spcAft>
        <a:buClr>
          <a:srgbClr val="E8EDF0"/>
        </a:buClr>
        <a:buSzPct val="70000"/>
        <a:buFont typeface="Wingdings" pitchFamily="2" charset="2"/>
        <a:buChar char="n"/>
        <a:defRPr sz="2000">
          <a:solidFill>
            <a:srgbClr val="E8ED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305263" y="3740951"/>
            <a:ext cx="11581474" cy="720725"/>
          </a:xfrm>
        </p:spPr>
        <p:txBody>
          <a:bodyPr/>
          <a:lstStyle/>
          <a:p>
            <a:r>
              <a:rPr lang="en-GB" sz="3400" b="0" dirty="0"/>
              <a:t>Economics of Bus Operation </a:t>
            </a:r>
            <a:br>
              <a:rPr lang="en-GB" sz="3400" b="0" dirty="0"/>
            </a:br>
            <a:r>
              <a:rPr lang="en-GB" sz="3400" b="0" dirty="0"/>
              <a:t>in a Post-Covid World</a:t>
            </a:r>
            <a:r>
              <a:rPr lang="en-GB" b="0" dirty="0"/>
              <a:t>	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305263" y="4912121"/>
            <a:ext cx="11581474" cy="574675"/>
          </a:xfrm>
        </p:spPr>
        <p:txBody>
          <a:bodyPr/>
          <a:lstStyle/>
          <a:p>
            <a:r>
              <a:rPr lang="en-GB" sz="2800" dirty="0"/>
              <a:t>13 September 2022</a:t>
            </a:r>
          </a:p>
          <a:p>
            <a:r>
              <a:rPr lang="en-GB" dirty="0"/>
              <a:t>Chris Cheek BA FCILT MCIM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D61F9-84F1-46ED-A330-68A0CEDBF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306"/>
            <a:ext cx="91440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2B1F552-BB84-4AF4-05DA-DE9FAE9C7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0835"/>
            <a:ext cx="4124890" cy="10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0E1C-8FDD-7856-8A0B-FE3D637F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 changes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3791D-CE70-270B-8D57-951D3C7BF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4" y="1960654"/>
            <a:ext cx="5659967" cy="3456732"/>
          </a:xfrm>
        </p:spPr>
        <p:txBody>
          <a:bodyPr/>
          <a:lstStyle/>
          <a:p>
            <a:r>
              <a:rPr lang="en-GB" dirty="0"/>
              <a:t>Fewer passengers </a:t>
            </a:r>
          </a:p>
          <a:p>
            <a:pPr lvl="1"/>
            <a:r>
              <a:rPr lang="en-GB" dirty="0"/>
              <a:t>commuting and retail trips unlikely to return</a:t>
            </a:r>
          </a:p>
          <a:p>
            <a:r>
              <a:rPr lang="en-GB" dirty="0"/>
              <a:t>Lower revenue</a:t>
            </a:r>
          </a:p>
          <a:p>
            <a:r>
              <a:rPr lang="en-GB" dirty="0"/>
              <a:t>Higher costs of operation</a:t>
            </a:r>
          </a:p>
          <a:p>
            <a:r>
              <a:rPr lang="en-GB" dirty="0"/>
              <a:t>Increased cost of capital</a:t>
            </a:r>
          </a:p>
          <a:p>
            <a:r>
              <a:rPr lang="en-GB" dirty="0"/>
              <a:t>Loss of network viability</a:t>
            </a:r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419767-86EA-C685-A490-FC4AA3CFC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3246" y="1974478"/>
            <a:ext cx="5188146" cy="34567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34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AE03-22D7-91E6-CBEE-1809419E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6A1ED-21A1-C547-6D9E-33984E8A10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Market recovery</a:t>
            </a:r>
          </a:p>
          <a:p>
            <a:pPr lvl="1"/>
            <a:r>
              <a:rPr lang="en-GB" dirty="0"/>
              <a:t>Winning passengers back</a:t>
            </a:r>
          </a:p>
          <a:p>
            <a:r>
              <a:rPr lang="en-GB" dirty="0"/>
              <a:t>Short-term sustainability</a:t>
            </a:r>
          </a:p>
          <a:p>
            <a:pPr lvl="1"/>
            <a:r>
              <a:rPr lang="en-GB" dirty="0"/>
              <a:t>Getting back to viability</a:t>
            </a:r>
          </a:p>
          <a:p>
            <a:r>
              <a:rPr lang="en-GB" dirty="0"/>
              <a:t>The Zero Emissions Path</a:t>
            </a:r>
          </a:p>
          <a:p>
            <a:pPr lvl="1"/>
            <a:r>
              <a:rPr lang="en-GB" dirty="0"/>
              <a:t>Funding the investment</a:t>
            </a:r>
          </a:p>
          <a:p>
            <a:pPr lvl="1"/>
            <a:r>
              <a:rPr lang="en-GB" dirty="0"/>
              <a:t>Getting whole life costs down</a:t>
            </a:r>
          </a:p>
          <a:p>
            <a:r>
              <a:rPr lang="en-GB" dirty="0"/>
              <a:t>Modal Shift</a:t>
            </a:r>
          </a:p>
          <a:p>
            <a:pPr lvl="1"/>
            <a:r>
              <a:rPr lang="en-GB" dirty="0"/>
              <a:t>Meeting the net zero targets</a:t>
            </a:r>
          </a:p>
        </p:txBody>
      </p:sp>
      <p:pic>
        <p:nvPicPr>
          <p:cNvPr id="9" name="Content Placeholder 8" descr="A bus parked in a garage&#10;&#10;Description automatically generated with low confidence">
            <a:extLst>
              <a:ext uri="{FF2B5EF4-FFF2-40B4-BE49-F238E27FC236}">
                <a16:creationId xmlns:a16="http://schemas.microsoft.com/office/drawing/2014/main" id="{C730CCC6-5A09-56D2-E5BD-8EC4740525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11127"/>
            <a:ext cx="5659438" cy="3183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09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22E5-7E27-D1B6-531D-0EA57CCA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Winning Passengers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DEBD-7020-6110-2246-BFDFF28BC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People, especially elderly people, need reassurance that bus travel is safe</a:t>
            </a:r>
          </a:p>
          <a:p>
            <a:r>
              <a:rPr lang="en-GB" dirty="0"/>
              <a:t>Services need to be reliable</a:t>
            </a:r>
          </a:p>
          <a:p>
            <a:pPr lvl="1"/>
            <a:r>
              <a:rPr lang="en-GB" dirty="0"/>
              <a:t>Urgent need to solve the driver problem</a:t>
            </a:r>
          </a:p>
          <a:p>
            <a:pPr lvl="1"/>
            <a:r>
              <a:rPr lang="en-GB" dirty="0"/>
              <a:t>Congestion still a huge issue</a:t>
            </a:r>
          </a:p>
          <a:p>
            <a:r>
              <a:rPr lang="en-GB" dirty="0"/>
              <a:t>Need to give people new reasons to travel</a:t>
            </a:r>
          </a:p>
          <a:p>
            <a:endParaRPr lang="en-GB" dirty="0"/>
          </a:p>
        </p:txBody>
      </p:sp>
      <p:pic>
        <p:nvPicPr>
          <p:cNvPr id="6" name="Content Placeholder 5" descr="A group of buses parked in front of a bridge&#10;&#10;Description automatically generated with medium confidence">
            <a:extLst>
              <a:ext uri="{FF2B5EF4-FFF2-40B4-BE49-F238E27FC236}">
                <a16:creationId xmlns:a16="http://schemas.microsoft.com/office/drawing/2014/main" id="{136085DA-6C96-1317-98B6-57F852DF97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77884"/>
            <a:ext cx="5659438" cy="3249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3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B177-8558-76A9-2EB1-657FCA9D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6E50-E3DA-2E90-C1A2-5766FBB43F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Poses very difficult dilemmas</a:t>
            </a:r>
          </a:p>
          <a:p>
            <a:r>
              <a:rPr lang="en-GB" dirty="0"/>
              <a:t>Overriding need to maintain viability to stay in business</a:t>
            </a:r>
          </a:p>
          <a:p>
            <a:r>
              <a:rPr lang="en-GB" dirty="0"/>
              <a:t>In the absence of ongoing public support, this means </a:t>
            </a:r>
          </a:p>
          <a:p>
            <a:pPr lvl="1"/>
            <a:r>
              <a:rPr lang="en-GB" dirty="0"/>
              <a:t>Service reductions</a:t>
            </a:r>
          </a:p>
          <a:p>
            <a:pPr lvl="1"/>
            <a:r>
              <a:rPr lang="en-GB" dirty="0"/>
              <a:t>Increased fares</a:t>
            </a:r>
          </a:p>
        </p:txBody>
      </p:sp>
      <p:pic>
        <p:nvPicPr>
          <p:cNvPr id="6" name="Content Placeholder 5" descr="A green double decker bus&#10;&#10;Description automatically generated with low confidence">
            <a:extLst>
              <a:ext uri="{FF2B5EF4-FFF2-40B4-BE49-F238E27FC236}">
                <a16:creationId xmlns:a16="http://schemas.microsoft.com/office/drawing/2014/main" id="{86AB7D8D-402E-DF60-677F-250659FB3D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90" y="1750687"/>
            <a:ext cx="5033369" cy="33566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34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Financial Performance</a:t>
            </a:r>
            <a:endParaRPr lang="en-GB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438152" y="1556792"/>
            <a:ext cx="7416824" cy="3744416"/>
          </a:xfrm>
        </p:spPr>
        <p:txBody>
          <a:bodyPr/>
          <a:lstStyle/>
          <a:p>
            <a:r>
              <a:rPr lang="en-GB" altLang="en-US" dirty="0"/>
              <a:t>Operators need to generate a surplus of income over expenditure</a:t>
            </a:r>
          </a:p>
          <a:p>
            <a:r>
              <a:rPr lang="en-GB" altLang="en-US" dirty="0"/>
              <a:t>Surplus needs to provide for</a:t>
            </a:r>
          </a:p>
          <a:p>
            <a:pPr lvl="1"/>
            <a:r>
              <a:rPr lang="en-GB" altLang="en-US" dirty="0"/>
              <a:t>Renewal of assets </a:t>
            </a:r>
          </a:p>
          <a:p>
            <a:pPr lvl="1"/>
            <a:r>
              <a:rPr lang="en-GB" altLang="en-US" dirty="0"/>
              <a:t>Building reserves to survive bad times </a:t>
            </a:r>
          </a:p>
          <a:p>
            <a:pPr lvl="1"/>
            <a:r>
              <a:rPr lang="en-GB" altLang="en-US" dirty="0"/>
              <a:t>Business improvement &amp; expansion</a:t>
            </a:r>
          </a:p>
          <a:p>
            <a:pPr lvl="1"/>
            <a:r>
              <a:rPr lang="en-GB" altLang="en-US" dirty="0"/>
              <a:t>Funding the cost of capital</a:t>
            </a:r>
          </a:p>
          <a:p>
            <a:pPr lvl="1"/>
            <a:r>
              <a:rPr lang="en-GB" altLang="en-US" dirty="0"/>
              <a:t>Making debt repayments as they fall due</a:t>
            </a:r>
          </a:p>
          <a:p>
            <a:r>
              <a:rPr lang="en-GB" altLang="en-US" dirty="0"/>
              <a:t>This applies whoever owns the business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DCCF9-81B1-43FE-B324-27BC3DDBEAF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6" y="1710228"/>
            <a:ext cx="3973484" cy="36534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5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much profit?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1160748"/>
            <a:ext cx="7416824" cy="4536504"/>
          </a:xfrm>
        </p:spPr>
        <p:txBody>
          <a:bodyPr/>
          <a:lstStyle/>
          <a:p>
            <a:r>
              <a:rPr lang="en-GB" dirty="0"/>
              <a:t>Driven by resources required</a:t>
            </a:r>
          </a:p>
          <a:p>
            <a:pPr lvl="1"/>
            <a:r>
              <a:rPr lang="en-GB" dirty="0"/>
              <a:t>Buses </a:t>
            </a:r>
          </a:p>
          <a:p>
            <a:pPr lvl="1"/>
            <a:r>
              <a:rPr lang="en-GB" dirty="0"/>
              <a:t>Depot</a:t>
            </a:r>
          </a:p>
          <a:p>
            <a:pPr lvl="1"/>
            <a:r>
              <a:rPr lang="en-GB" dirty="0"/>
              <a:t>Other Equipment</a:t>
            </a:r>
          </a:p>
          <a:p>
            <a:r>
              <a:rPr lang="en-GB" dirty="0"/>
              <a:t>Money to fund these = capital</a:t>
            </a:r>
          </a:p>
          <a:p>
            <a:pPr lvl="1"/>
            <a:r>
              <a:rPr lang="en-GB" dirty="0"/>
              <a:t>borrowed from shareholders and lenders</a:t>
            </a:r>
          </a:p>
          <a:p>
            <a:r>
              <a:rPr lang="en-GB" dirty="0"/>
              <a:t>Borrowing creates obligations</a:t>
            </a:r>
          </a:p>
          <a:p>
            <a:pPr lvl="1"/>
            <a:r>
              <a:rPr lang="en-GB" dirty="0"/>
              <a:t>Pay interest </a:t>
            </a:r>
          </a:p>
          <a:p>
            <a:pPr lvl="1"/>
            <a:r>
              <a:rPr lang="en-GB" dirty="0"/>
              <a:t>Reward shareholders (dividends)</a:t>
            </a:r>
          </a:p>
          <a:p>
            <a:r>
              <a:rPr lang="en-GB" dirty="0"/>
              <a:t>= cost of capital</a:t>
            </a:r>
          </a:p>
          <a:p>
            <a:pPr lvl="1"/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44C50A-FA34-49E1-9FC1-4FCD4C56D40B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8" y="1690116"/>
            <a:ext cx="3742944" cy="3477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4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Calculating Target Profit &amp; Revenue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F33FCF-6F31-45CA-B6F2-E1BF7037D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3" y="1600200"/>
            <a:ext cx="9998455" cy="4205288"/>
          </a:xfrm>
          <a:solidFill>
            <a:srgbClr val="E8ED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6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Model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200 vehicle company in ‘shire’, ‘urban’ and London environments</a:t>
            </a:r>
          </a:p>
          <a:p>
            <a:r>
              <a:rPr lang="en-GB" dirty="0"/>
              <a:t>Model shows how targets for profit and revenue are driven by the obligations</a:t>
            </a:r>
          </a:p>
          <a:p>
            <a:r>
              <a:rPr lang="en-GB" dirty="0"/>
              <a:t>Margins needed = 7.5% to 8.5% </a:t>
            </a:r>
          </a:p>
          <a:p>
            <a:r>
              <a:rPr lang="en-GB" dirty="0"/>
              <a:t>Increase by 0.7% for every 1% increase in interest rates</a:t>
            </a:r>
          </a:p>
        </p:txBody>
      </p:sp>
      <p:pic>
        <p:nvPicPr>
          <p:cNvPr id="6" name="Content Placeholder 5" descr="A blue double decker bus&#10;&#10;Description automatically generated with medium confidence">
            <a:extLst>
              <a:ext uri="{FF2B5EF4-FFF2-40B4-BE49-F238E27FC236}">
                <a16:creationId xmlns:a16="http://schemas.microsoft.com/office/drawing/2014/main" id="{4344233A-D55A-6FF6-5003-4F7D21F47F7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718">
            <a:off x="865701" y="1142670"/>
            <a:ext cx="3093720" cy="437388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80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operating profit is spent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 dirty="0"/>
              <a:t>Meet interest charges on loans/leases</a:t>
            </a:r>
          </a:p>
          <a:p>
            <a:r>
              <a:rPr lang="en-GB" altLang="en-US" dirty="0"/>
              <a:t>Repay loans</a:t>
            </a:r>
          </a:p>
          <a:p>
            <a:r>
              <a:rPr lang="en-GB" altLang="en-US" dirty="0"/>
              <a:t>Pay tax</a:t>
            </a:r>
          </a:p>
          <a:p>
            <a:r>
              <a:rPr lang="en-GB" altLang="en-US" dirty="0"/>
              <a:t>Pay a dividend </a:t>
            </a:r>
          </a:p>
          <a:p>
            <a:r>
              <a:rPr lang="en-GB" altLang="en-US" dirty="0"/>
              <a:t>Transfer funds to reserves</a:t>
            </a:r>
          </a:p>
          <a:p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3792" y="596748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FFFF"/>
                </a:solidFill>
                <a:latin typeface="Trebuchet MS" panose="020B0603020202020204" pitchFamily="34" charset="0"/>
              </a:rPr>
              <a:t>Based on a ‘Shire’ company with 200 buses in 2019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1AD0B75-0AAC-3E0A-92A0-C6F297A27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107" r="19092"/>
          <a:stretch/>
        </p:blipFill>
        <p:spPr>
          <a:xfrm>
            <a:off x="7032104" y="1524191"/>
            <a:ext cx="4176464" cy="4260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1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274638"/>
            <a:ext cx="11523133" cy="777874"/>
          </a:xfrm>
        </p:spPr>
        <p:txBody>
          <a:bodyPr/>
          <a:lstStyle/>
          <a:p>
            <a:r>
              <a:rPr lang="en-GB" dirty="0"/>
              <a:t>Operating Profit Margins in Scotland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648" y="5852012"/>
            <a:ext cx="5472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FFFFFF"/>
                </a:solidFill>
                <a:latin typeface="Trebuchet MS" panose="020B0603020202020204" pitchFamily="34" charset="0"/>
              </a:rPr>
              <a:t>Source: Bus Industry Monitor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62EB5B-3E64-F299-0001-291B4720E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154" y="1236620"/>
            <a:ext cx="6763691" cy="4600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9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Background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4432" y="1268760"/>
            <a:ext cx="7057711" cy="4205288"/>
          </a:xfrm>
        </p:spPr>
        <p:txBody>
          <a:bodyPr/>
          <a:lstStyle/>
          <a:p>
            <a:r>
              <a:rPr lang="en-GB" sz="2400" dirty="0"/>
              <a:t>Joined the National Bus Company 1972</a:t>
            </a:r>
          </a:p>
          <a:p>
            <a:r>
              <a:rPr lang="en-GB" sz="2400" dirty="0"/>
              <a:t>1972-87: Line Management</a:t>
            </a:r>
          </a:p>
          <a:p>
            <a:pPr lvl="1"/>
            <a:r>
              <a:rPr lang="en-GB" dirty="0"/>
              <a:t>Bus &amp; Coach Operations</a:t>
            </a:r>
          </a:p>
          <a:p>
            <a:pPr lvl="1"/>
            <a:r>
              <a:rPr lang="en-GB" dirty="0"/>
              <a:t>Advertising &amp; Marketing</a:t>
            </a:r>
          </a:p>
          <a:p>
            <a:pPr lvl="1"/>
            <a:r>
              <a:rPr lang="en-GB" dirty="0"/>
              <a:t>Incoming Tourism</a:t>
            </a:r>
          </a:p>
          <a:p>
            <a:pPr lvl="1"/>
            <a:r>
              <a:rPr lang="en-GB" dirty="0"/>
              <a:t>Sightseeing</a:t>
            </a:r>
          </a:p>
          <a:p>
            <a:r>
              <a:rPr lang="en-GB" sz="2400" dirty="0"/>
              <a:t>Since 1987</a:t>
            </a:r>
          </a:p>
          <a:p>
            <a:pPr lvl="1"/>
            <a:r>
              <a:rPr lang="en-GB" dirty="0"/>
              <a:t>Consultancy, analysis and writing</a:t>
            </a:r>
          </a:p>
          <a:p>
            <a:pPr lvl="2"/>
            <a:r>
              <a:rPr lang="en-GB" dirty="0"/>
              <a:t>The TAS Partnership (1994-2016)</a:t>
            </a:r>
          </a:p>
          <a:p>
            <a:pPr lvl="2"/>
            <a:r>
              <a:rPr lang="en-GB" dirty="0"/>
              <a:t>UK Bus Awards (since 1996)</a:t>
            </a:r>
          </a:p>
          <a:p>
            <a:pPr lvl="2"/>
            <a:r>
              <a:rPr lang="en-GB" dirty="0"/>
              <a:t>Passenger Transport Monitor (since 1991)</a:t>
            </a:r>
          </a:p>
          <a:p>
            <a:pPr lvl="2"/>
            <a:r>
              <a:rPr lang="en-GB" dirty="0"/>
              <a:t>Analysis and commentary (reports and trade press)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/>
          <a:stretch/>
        </p:blipFill>
        <p:spPr>
          <a:xfrm>
            <a:off x="7699193" y="1417638"/>
            <a:ext cx="3206496" cy="4346214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3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bus costs?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7201726" cy="4205288"/>
          </a:xfrm>
        </p:spPr>
        <p:txBody>
          <a:bodyPr/>
          <a:lstStyle/>
          <a:p>
            <a:r>
              <a:rPr lang="en-GB" sz="2700" dirty="0"/>
              <a:t>Principal driver of costs = time</a:t>
            </a:r>
          </a:p>
          <a:p>
            <a:r>
              <a:rPr lang="en-GB" sz="2700" dirty="0"/>
              <a:t>Time taken on a route determines</a:t>
            </a:r>
          </a:p>
          <a:p>
            <a:pPr lvl="1"/>
            <a:r>
              <a:rPr lang="en-GB" dirty="0"/>
              <a:t>How many buses</a:t>
            </a:r>
          </a:p>
          <a:p>
            <a:pPr lvl="1"/>
            <a:r>
              <a:rPr lang="en-GB" dirty="0"/>
              <a:t>How many drivers</a:t>
            </a:r>
          </a:p>
          <a:p>
            <a:r>
              <a:rPr lang="en-GB" sz="2700" dirty="0"/>
              <a:t>Speed therefore crucial</a:t>
            </a:r>
          </a:p>
          <a:p>
            <a:pPr lvl="1"/>
            <a:r>
              <a:rPr lang="en-GB" dirty="0"/>
              <a:t>Small variations can make a big difference</a:t>
            </a:r>
          </a:p>
        </p:txBody>
      </p:sp>
      <p:pic>
        <p:nvPicPr>
          <p:cNvPr id="6" name="Content Placeholder 5" descr="A clock on a tower&#10;&#10;Description automatically generated with medium confidence">
            <a:extLst>
              <a:ext uri="{FF2B5EF4-FFF2-40B4-BE49-F238E27FC236}">
                <a16:creationId xmlns:a16="http://schemas.microsoft.com/office/drawing/2014/main" id="{DF19CBF2-4F73-E7C7-E17C-5C249D969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276227"/>
            <a:ext cx="3020096" cy="4529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5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Operating Costs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8C94DDB-973B-46EF-BEBF-C22B9B59E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12776"/>
            <a:ext cx="5469249" cy="4349080"/>
          </a:xfrm>
          <a:solidFill>
            <a:srgbClr val="E8ED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3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Example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748555"/>
              </p:ext>
            </p:extLst>
          </p:nvPr>
        </p:nvGraphicFramePr>
        <p:xfrm>
          <a:off x="1775520" y="2420888"/>
          <a:ext cx="8619536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85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8EDF0"/>
                          </a:solidFill>
                        </a:rPr>
                        <a:t>Item</a:t>
                      </a:r>
                    </a:p>
                  </a:txBody>
                  <a:tcPr>
                    <a:solidFill>
                      <a:srgbClr val="1C276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E8EDF0"/>
                          </a:solidFill>
                        </a:rPr>
                        <a:t>@</a:t>
                      </a:r>
                      <a:r>
                        <a:rPr lang="en-GB" baseline="0" dirty="0">
                          <a:solidFill>
                            <a:srgbClr val="E8EDF0"/>
                          </a:solidFill>
                        </a:rPr>
                        <a:t> 12 mph</a:t>
                      </a:r>
                      <a:endParaRPr lang="en-GB" dirty="0">
                        <a:solidFill>
                          <a:srgbClr val="E8EDF0"/>
                        </a:solidFill>
                      </a:endParaRPr>
                    </a:p>
                  </a:txBody>
                  <a:tcPr>
                    <a:solidFill>
                      <a:srgbClr val="1C276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E8EDF0"/>
                          </a:solidFill>
                        </a:rPr>
                        <a:t>@ 10.3 mph</a:t>
                      </a:r>
                    </a:p>
                  </a:txBody>
                  <a:tcPr>
                    <a:solidFill>
                      <a:srgbClr val="1C276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E8EDF0"/>
                          </a:solidFill>
                        </a:rPr>
                        <a:t>@ 9.5 mph</a:t>
                      </a:r>
                    </a:p>
                  </a:txBody>
                  <a:tcPr>
                    <a:solidFill>
                      <a:srgbClr val="1C2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Time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37.5 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43.7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47.4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Buses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1C2767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Driver</a:t>
                      </a:r>
                      <a:r>
                        <a:rPr lang="en-GB" baseline="0" dirty="0">
                          <a:solidFill>
                            <a:srgbClr val="1C2767"/>
                          </a:solidFill>
                        </a:rPr>
                        <a:t> hours/day</a:t>
                      </a:r>
                      <a:endParaRPr lang="en-GB" dirty="0">
                        <a:solidFill>
                          <a:srgbClr val="1C276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1C2767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104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121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TOTAL COSTS (£000)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1,061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1,284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1,507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Profit</a:t>
                      </a:r>
                      <a:r>
                        <a:rPr lang="en-GB" baseline="0" dirty="0">
                          <a:solidFill>
                            <a:srgbClr val="1C2767"/>
                          </a:solidFill>
                        </a:rPr>
                        <a:t> required (£000)</a:t>
                      </a:r>
                      <a:endParaRPr lang="en-GB" dirty="0">
                        <a:solidFill>
                          <a:srgbClr val="1C276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86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104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TARGET REVENUE (£000)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1,147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1,388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1,629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1C2767"/>
                          </a:solidFill>
                        </a:rPr>
                        <a:t>Passengers needed (000s)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869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1,052</a:t>
                      </a:r>
                    </a:p>
                  </a:txBody>
                  <a:tcPr marL="7620" marR="108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1C2767"/>
                          </a:solidFill>
                          <a:effectLst/>
                        </a:rPr>
                        <a:t>1,234</a:t>
                      </a:r>
                      <a:endParaRPr lang="en-GB" sz="1800" b="0" i="0" u="none" strike="noStrike" dirty="0">
                        <a:solidFill>
                          <a:srgbClr val="1C2767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10800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5520" y="141277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8EDF0"/>
                </a:solidFill>
                <a:latin typeface="Trebuchet MS" panose="020B0603020202020204" pitchFamily="34" charset="0"/>
              </a:rPr>
              <a:t>Local bus service with 11.5 km round trip, every 10 minutes, 14 hours a day, and an average fare £1.32</a:t>
            </a:r>
          </a:p>
        </p:txBody>
      </p:sp>
    </p:spTree>
    <p:extLst>
      <p:ext uri="{BB962C8B-B14F-4D97-AF65-F5344CB8AC3E}">
        <p14:creationId xmlns:p14="http://schemas.microsoft.com/office/powerpoint/2010/main" val="32335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sz="2400" dirty="0"/>
              <a:t>Anecdotally, speeds have been falling</a:t>
            </a:r>
          </a:p>
          <a:p>
            <a:r>
              <a:rPr lang="en-GB" sz="2400" dirty="0"/>
              <a:t>Limited statistical evidence</a:t>
            </a:r>
          </a:p>
          <a:p>
            <a:r>
              <a:rPr lang="en-GB" sz="2400" dirty="0"/>
              <a:t>Stats show staff productivity falling by 26% since 2005</a:t>
            </a:r>
          </a:p>
          <a:p>
            <a:r>
              <a:rPr lang="en-GB" sz="2400" dirty="0"/>
              <a:t>Changes in service levels will also contribute (especially in 2020)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7848" y="584628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E8EDF0"/>
                </a:solidFill>
                <a:latin typeface="Trebuchet MS" panose="020B0603020202020204" pitchFamily="34" charset="0"/>
              </a:rPr>
              <a:t>Bus Industry Monitor analysis of Annual Bus Statistics, Department  for Transport.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E6A115-97F2-2DEE-528D-59607F903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788" y="1268413"/>
            <a:ext cx="6950849" cy="4537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4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Cost Proportions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1"/>
          </p:nvPr>
        </p:nvSpPr>
        <p:spPr>
          <a:xfrm>
            <a:off x="335359" y="1268760"/>
            <a:ext cx="5184577" cy="4536504"/>
          </a:xfrm>
        </p:spPr>
        <p:txBody>
          <a:bodyPr/>
          <a:lstStyle/>
          <a:p>
            <a:r>
              <a:rPr lang="en-GB" sz="2400" dirty="0"/>
              <a:t>Drivers are the principal item @ 42%</a:t>
            </a:r>
          </a:p>
          <a:p>
            <a:r>
              <a:rPr lang="en-GB" sz="2400" dirty="0"/>
              <a:t>Overall, labour accounts for just over 60%</a:t>
            </a:r>
          </a:p>
          <a:p>
            <a:r>
              <a:rPr lang="en-GB" sz="2400" dirty="0"/>
              <a:t>Fixed Costs are 22%</a:t>
            </a:r>
          </a:p>
          <a:p>
            <a:r>
              <a:rPr lang="en-GB" sz="2400" dirty="0"/>
              <a:t>Balance is cost of materials </a:t>
            </a:r>
          </a:p>
          <a:p>
            <a:pPr lvl="1"/>
            <a:r>
              <a:rPr lang="en-GB" sz="2000" dirty="0"/>
              <a:t>fuel oil &amp; tyres</a:t>
            </a:r>
          </a:p>
          <a:p>
            <a:pPr lvl="1"/>
            <a:r>
              <a:rPr lang="en-GB" sz="2000" dirty="0"/>
              <a:t>spare parts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0056" y="5445571"/>
            <a:ext cx="421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E8EDF0"/>
                </a:solidFill>
                <a:latin typeface="Trebuchet MS" panose="020B0603020202020204" pitchFamily="34" charset="0"/>
              </a:rPr>
              <a:t>Based on 2019 accounts and CPT Cost  Index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623BF8A-4313-27E3-4979-C4B557763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6" y="1124744"/>
            <a:ext cx="4142704" cy="4320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0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A917-E25B-4394-499C-A4A3DC10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and Ownership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4845A-832B-101B-378D-1DD7AE31D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‘Franchising’</a:t>
            </a:r>
          </a:p>
          <a:p>
            <a:pPr lvl="1"/>
            <a:r>
              <a:rPr lang="en-GB" dirty="0"/>
              <a:t>Networks planned by local authorities then let by competitive tender</a:t>
            </a:r>
          </a:p>
          <a:p>
            <a:pPr lvl="1"/>
            <a:r>
              <a:rPr lang="en-GB" dirty="0"/>
              <a:t>Authorities also set fare, and determine ticket types</a:t>
            </a:r>
          </a:p>
          <a:p>
            <a:pPr lvl="1"/>
            <a:r>
              <a:rPr lang="en-GB" dirty="0"/>
              <a:t>Give authorities more control over their local  buses</a:t>
            </a:r>
          </a:p>
          <a:p>
            <a:pPr lvl="1"/>
            <a:r>
              <a:rPr lang="en-GB" dirty="0"/>
              <a:t>‘London style’ operation</a:t>
            </a:r>
          </a:p>
          <a:p>
            <a:pPr lvl="1"/>
            <a:endParaRPr lang="en-GB" dirty="0"/>
          </a:p>
        </p:txBody>
      </p:sp>
      <p:pic>
        <p:nvPicPr>
          <p:cNvPr id="11" name="Content Placeholder 10" descr="A double decker bus on a wet street&#10;&#10;Description automatically generated with medium confidence">
            <a:extLst>
              <a:ext uri="{FF2B5EF4-FFF2-40B4-BE49-F238E27FC236}">
                <a16:creationId xmlns:a16="http://schemas.microsoft.com/office/drawing/2014/main" id="{360F1B22-CD0F-BB97-CE0B-FB945AC38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11127"/>
            <a:ext cx="5659438" cy="3183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498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FAF3-23CF-49C9-AF68-4E45E8FA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Franchising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1C93-E9DA-7B3F-EDF0-2CEFA4995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Franchising would not</a:t>
            </a:r>
          </a:p>
          <a:p>
            <a:pPr lvl="1"/>
            <a:r>
              <a:rPr lang="en-GB" dirty="0"/>
              <a:t>Stop </a:t>
            </a:r>
          </a:p>
          <a:p>
            <a:pPr lvl="2"/>
            <a:r>
              <a:rPr lang="en-GB" dirty="0"/>
              <a:t>rising costs</a:t>
            </a:r>
          </a:p>
          <a:p>
            <a:pPr lvl="2"/>
            <a:r>
              <a:rPr lang="en-GB" dirty="0"/>
              <a:t>Increased congestion</a:t>
            </a:r>
          </a:p>
          <a:p>
            <a:pPr lvl="1"/>
            <a:r>
              <a:rPr lang="en-GB" dirty="0"/>
              <a:t>Avoid</a:t>
            </a:r>
          </a:p>
          <a:p>
            <a:pPr lvl="2"/>
            <a:r>
              <a:rPr lang="en-GB" dirty="0"/>
              <a:t>The need for operator profits</a:t>
            </a:r>
          </a:p>
          <a:p>
            <a:pPr lvl="2"/>
            <a:r>
              <a:rPr lang="en-GB" dirty="0"/>
              <a:t>The tendency for fares to rise above inflation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6C699-AC6A-648F-B174-AE0FB9CE4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7" y="1600200"/>
            <a:ext cx="5977592" cy="4205288"/>
          </a:xfrm>
        </p:spPr>
        <p:txBody>
          <a:bodyPr/>
          <a:lstStyle/>
          <a:p>
            <a:r>
              <a:rPr lang="en-GB" dirty="0"/>
              <a:t>Franchising would</a:t>
            </a:r>
          </a:p>
          <a:p>
            <a:pPr lvl="1"/>
            <a:r>
              <a:rPr lang="en-GB" dirty="0"/>
              <a:t>Transfer risk to the public sector</a:t>
            </a:r>
          </a:p>
          <a:p>
            <a:pPr lvl="1"/>
            <a:r>
              <a:rPr lang="en-GB" dirty="0"/>
              <a:t>Be expensive to administer</a:t>
            </a:r>
          </a:p>
          <a:p>
            <a:pPr lvl="1"/>
            <a:r>
              <a:rPr lang="en-GB" dirty="0"/>
              <a:t>Cost public money we don’t have</a:t>
            </a:r>
          </a:p>
          <a:p>
            <a:pPr lvl="1"/>
            <a:r>
              <a:rPr lang="en-GB" dirty="0"/>
              <a:t>Reduce flexibility and innovation</a:t>
            </a:r>
          </a:p>
          <a:p>
            <a:pPr lvl="1"/>
            <a:r>
              <a:rPr lang="en-GB" dirty="0"/>
              <a:t>Guarantee operator profits, if necessary at taxpayers’ expense</a:t>
            </a:r>
          </a:p>
          <a:p>
            <a:pPr lvl="1"/>
            <a:r>
              <a:rPr lang="en-GB" dirty="0"/>
              <a:t>Break the link between operator and customer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604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80C2-7E1C-257C-1622-8C7770FF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Municipal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E7C7-5B4F-B195-69F1-B8F98A497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Local authority ownership of bus companies has endured in some places, notably Edinburgh</a:t>
            </a:r>
          </a:p>
          <a:p>
            <a:r>
              <a:rPr lang="en-GB" dirty="0"/>
              <a:t>Also hugely successful in Reading and Nottingham</a:t>
            </a:r>
          </a:p>
          <a:p>
            <a:r>
              <a:rPr lang="en-GB" dirty="0"/>
              <a:t>Owning councils do require a dividend where possible</a:t>
            </a:r>
          </a:p>
          <a:p>
            <a:r>
              <a:rPr lang="en-GB" dirty="0"/>
              <a:t>But success is not guaranteed…</a:t>
            </a:r>
          </a:p>
          <a:p>
            <a:pPr lvl="1"/>
            <a:r>
              <a:rPr lang="en-GB" dirty="0"/>
              <a:t>Even Lothian lost money in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B77D8-1653-B8E8-75FD-ED5F871B20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Council-owned bus companies</a:t>
            </a:r>
          </a:p>
          <a:p>
            <a:pPr lvl="1"/>
            <a:r>
              <a:rPr lang="en-GB" dirty="0"/>
              <a:t>51 in 1986 in GB</a:t>
            </a:r>
          </a:p>
          <a:p>
            <a:pPr lvl="1"/>
            <a:r>
              <a:rPr lang="en-GB" dirty="0"/>
              <a:t>8 remain</a:t>
            </a:r>
          </a:p>
          <a:p>
            <a:pPr lvl="1"/>
            <a:r>
              <a:rPr lang="en-GB" dirty="0"/>
              <a:t>6 were forced to cease trading </a:t>
            </a:r>
          </a:p>
          <a:p>
            <a:pPr lvl="1"/>
            <a:r>
              <a:rPr lang="en-GB" dirty="0"/>
              <a:t>37 sold by their authorities</a:t>
            </a:r>
          </a:p>
          <a:p>
            <a:pPr lvl="2"/>
            <a:r>
              <a:rPr lang="en-GB" dirty="0"/>
              <a:t>Financial difficulties</a:t>
            </a:r>
          </a:p>
          <a:p>
            <a:pPr lvl="2"/>
            <a:r>
              <a:rPr lang="en-GB" dirty="0"/>
              <a:t>Problems raising funds for investment</a:t>
            </a:r>
          </a:p>
          <a:p>
            <a:pPr lvl="2"/>
            <a:r>
              <a:rPr lang="en-GB" dirty="0"/>
              <a:t>Capital employed better used elsewhere</a:t>
            </a:r>
          </a:p>
        </p:txBody>
      </p:sp>
    </p:spTree>
    <p:extLst>
      <p:ext uri="{BB962C8B-B14F-4D97-AF65-F5344CB8AC3E}">
        <p14:creationId xmlns:p14="http://schemas.microsoft.com/office/powerpoint/2010/main" val="300200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B64E-6CA8-081C-3288-5B754837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Municipal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28829-E78B-65D0-38EC-7E779A97E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5863167" cy="4205288"/>
          </a:xfrm>
        </p:spPr>
        <p:txBody>
          <a:bodyPr/>
          <a:lstStyle/>
          <a:p>
            <a:r>
              <a:rPr lang="en-GB" dirty="0"/>
              <a:t>Three routes to council ownership</a:t>
            </a:r>
          </a:p>
          <a:p>
            <a:pPr lvl="1"/>
            <a:r>
              <a:rPr lang="en-GB" dirty="0"/>
              <a:t>Set up new company to compete with existing operators</a:t>
            </a:r>
          </a:p>
          <a:p>
            <a:pPr lvl="1"/>
            <a:r>
              <a:rPr lang="en-GB" dirty="0"/>
              <a:t>Raise capital to acquire an existing local bus company</a:t>
            </a:r>
          </a:p>
          <a:p>
            <a:pPr lvl="1"/>
            <a:r>
              <a:rPr lang="en-GB" dirty="0"/>
              <a:t>Compulsory acquisition of all or part of an existing operation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3CD70-7EC7-A1C3-64C8-93FF3B5D53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Each would require:</a:t>
            </a:r>
          </a:p>
          <a:p>
            <a:pPr lvl="1"/>
            <a:r>
              <a:rPr lang="en-GB" dirty="0"/>
              <a:t>Initial funding to acquire assets</a:t>
            </a:r>
          </a:p>
          <a:p>
            <a:pPr lvl="1"/>
            <a:r>
              <a:rPr lang="en-GB" dirty="0"/>
              <a:t>Working capital</a:t>
            </a:r>
          </a:p>
          <a:p>
            <a:pPr lvl="1"/>
            <a:r>
              <a:rPr lang="en-GB" dirty="0"/>
              <a:t>Funds for future investment</a:t>
            </a:r>
          </a:p>
          <a:p>
            <a:pPr lvl="1"/>
            <a:r>
              <a:rPr lang="en-GB" dirty="0"/>
              <a:t>A business case showing how the business would be viable</a:t>
            </a:r>
          </a:p>
          <a:p>
            <a:pPr lvl="1"/>
            <a:r>
              <a:rPr lang="en-GB" dirty="0"/>
              <a:t>An annual surplus to meet borrowing costs and repay debt (i.e. make a profit)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4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2B4F-02FE-5C87-23B4-F3702BD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Modal Shift – riding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AF2C-555A-F26F-274C-2C7B958833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Scottish Govt commitment to cut car km by 20% by 2030 </a:t>
            </a:r>
          </a:p>
          <a:p>
            <a:pPr lvl="1"/>
            <a:r>
              <a:rPr lang="en-GB" dirty="0"/>
              <a:t>9bn down from 45bn km </a:t>
            </a:r>
          </a:p>
          <a:p>
            <a:pPr lvl="1"/>
            <a:r>
              <a:rPr lang="en-GB" dirty="0"/>
              <a:t>12.5bn down from 63bn pass km</a:t>
            </a:r>
          </a:p>
          <a:p>
            <a:r>
              <a:rPr lang="en-GB" dirty="0"/>
              <a:t>Public transport use pre-Covid:</a:t>
            </a:r>
          </a:p>
          <a:p>
            <a:pPr lvl="1"/>
            <a:r>
              <a:rPr lang="en-GB" dirty="0"/>
              <a:t>2.6bn by bus</a:t>
            </a:r>
          </a:p>
          <a:p>
            <a:pPr lvl="1"/>
            <a:r>
              <a:rPr lang="en-GB" dirty="0"/>
              <a:t>3.4bn by rail</a:t>
            </a:r>
          </a:p>
          <a:p>
            <a:r>
              <a:rPr lang="en-GB" dirty="0"/>
              <a:t>Each 1% switched from car</a:t>
            </a:r>
          </a:p>
          <a:p>
            <a:pPr lvl="1"/>
            <a:r>
              <a:rPr lang="en-GB" dirty="0"/>
              <a:t>= + 23.7% bus demand</a:t>
            </a:r>
          </a:p>
          <a:p>
            <a:pPr lvl="1"/>
            <a:r>
              <a:rPr lang="en-GB" dirty="0"/>
              <a:t>= + 18.6% rail demand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6008D-54A9-DF00-1361-928D64F9D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Thus, even a 5% switch from car to bus would be enough to double previous bus demand</a:t>
            </a:r>
          </a:p>
          <a:p>
            <a:r>
              <a:rPr lang="en-GB" dirty="0"/>
              <a:t>Back to 1980 levels</a:t>
            </a:r>
          </a:p>
          <a:p>
            <a:r>
              <a:rPr lang="en-GB" dirty="0"/>
              <a:t>BUT </a:t>
            </a:r>
          </a:p>
          <a:p>
            <a:pPr lvl="1"/>
            <a:r>
              <a:rPr lang="en-GB" dirty="0"/>
              <a:t>49% of car mileage is rural</a:t>
            </a:r>
          </a:p>
          <a:p>
            <a:pPr lvl="1"/>
            <a:r>
              <a:rPr lang="en-GB" dirty="0"/>
              <a:t>18% on motorways</a:t>
            </a:r>
          </a:p>
          <a:p>
            <a:pPr lvl="1"/>
            <a:r>
              <a:rPr lang="en-GB" dirty="0"/>
              <a:t>Only 33% in urban areas</a:t>
            </a:r>
          </a:p>
          <a:p>
            <a:pPr lvl="1"/>
            <a:r>
              <a:rPr lang="en-GB" dirty="0"/>
              <a:t>Makes a 20% cut very difficult</a:t>
            </a:r>
          </a:p>
        </p:txBody>
      </p:sp>
    </p:spTree>
    <p:extLst>
      <p:ext uri="{BB962C8B-B14F-4D97-AF65-F5344CB8AC3E}">
        <p14:creationId xmlns:p14="http://schemas.microsoft.com/office/powerpoint/2010/main" val="25455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B107-25C9-4CD0-B791-92CA239A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AF7C-4826-4122-8D11-B6D111079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4" y="1600200"/>
            <a:ext cx="7234766" cy="4205288"/>
          </a:xfrm>
        </p:spPr>
        <p:txBody>
          <a:bodyPr/>
          <a:lstStyle/>
          <a:p>
            <a:r>
              <a:rPr lang="en-GB" dirty="0"/>
              <a:t>Passenger Transport Monitor </a:t>
            </a:r>
          </a:p>
          <a:p>
            <a:pPr lvl="2"/>
            <a:r>
              <a:rPr lang="en-GB" dirty="0"/>
              <a:t>Online since 2009, incorporating</a:t>
            </a:r>
          </a:p>
          <a:p>
            <a:pPr lvl="3"/>
            <a:r>
              <a:rPr lang="en-GB" dirty="0"/>
              <a:t>Bus Industry Monitor</a:t>
            </a:r>
          </a:p>
          <a:p>
            <a:pPr lvl="3"/>
            <a:r>
              <a:rPr lang="en-GB" dirty="0"/>
              <a:t>Rapid Transit Monitor</a:t>
            </a:r>
          </a:p>
          <a:p>
            <a:pPr lvl="3"/>
            <a:r>
              <a:rPr lang="en-GB" dirty="0"/>
              <a:t>Rail Industry Monitor</a:t>
            </a:r>
          </a:p>
          <a:p>
            <a:pPr lvl="3"/>
            <a:r>
              <a:rPr lang="en-GB" dirty="0"/>
              <a:t>Other reports and commentaries</a:t>
            </a:r>
          </a:p>
          <a:p>
            <a:r>
              <a:rPr lang="en-GB" dirty="0"/>
              <a:t>Understanding Buses (2</a:t>
            </a:r>
            <a:r>
              <a:rPr lang="en-GB" baseline="30000" dirty="0"/>
              <a:t>nd</a:t>
            </a:r>
            <a:r>
              <a:rPr lang="en-GB" dirty="0"/>
              <a:t> edition 2021)</a:t>
            </a:r>
          </a:p>
          <a:p>
            <a:r>
              <a:rPr lang="en-GB" dirty="0"/>
              <a:t>5 LGBT novels + 1 in progress</a:t>
            </a:r>
          </a:p>
        </p:txBody>
      </p:sp>
      <p:pic>
        <p:nvPicPr>
          <p:cNvPr id="6" name="Content Placeholder 5" descr="A double decker bus on the street&#10;&#10;Description automatically generated with medium confidence">
            <a:extLst>
              <a:ext uri="{FF2B5EF4-FFF2-40B4-BE49-F238E27FC236}">
                <a16:creationId xmlns:a16="http://schemas.microsoft.com/office/drawing/2014/main" id="{B2BD42B1-3ECC-41F7-BD06-0B36232F8E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8046145" y="1464990"/>
            <a:ext cx="2672522" cy="3928021"/>
          </a:xfrm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2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06DF-B038-815C-2DD9-73A26EC3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Modal Shift going to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339A-26E6-0A4D-5736-82A1797285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  <a:p>
            <a:pPr lvl="1"/>
            <a:r>
              <a:rPr lang="en-GB" dirty="0"/>
              <a:t>The targets are enshrined in law at UK and Scottish level</a:t>
            </a:r>
          </a:p>
          <a:p>
            <a:pPr lvl="1"/>
            <a:r>
              <a:rPr lang="en-GB" dirty="0"/>
              <a:t>Governments remain committed to Net Zero policies of which these targets are an essential part</a:t>
            </a:r>
          </a:p>
          <a:p>
            <a:pPr lvl="1"/>
            <a:r>
              <a:rPr lang="en-GB" dirty="0"/>
              <a:t>Increasing public pressure, will get stronger as weather events etc get more extreme</a:t>
            </a:r>
          </a:p>
          <a:p>
            <a:pPr lvl="2"/>
            <a:r>
              <a:rPr lang="en-GB" dirty="0"/>
              <a:t>Especially important to young people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66563-6AB4-1213-0808-C5EF2EC7FE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</a:t>
            </a:r>
          </a:p>
          <a:p>
            <a:pPr lvl="1"/>
            <a:r>
              <a:rPr lang="en-GB" dirty="0"/>
              <a:t>No sign of detailed measures needed to deliver the policies</a:t>
            </a:r>
          </a:p>
          <a:p>
            <a:pPr lvl="1"/>
            <a:r>
              <a:rPr lang="en-GB" dirty="0"/>
              <a:t>Little sign of public understanding of the changes in lifestyle needed</a:t>
            </a:r>
          </a:p>
          <a:p>
            <a:pPr lvl="1"/>
            <a:r>
              <a:rPr lang="en-GB" dirty="0"/>
              <a:t>Continued portrayal of measures as “war on the motorist”</a:t>
            </a:r>
          </a:p>
          <a:p>
            <a:pPr lvl="1"/>
            <a:r>
              <a:rPr lang="en-GB" dirty="0"/>
              <a:t>Government by tabloid – the fuel tax rebellion still looms large</a:t>
            </a:r>
          </a:p>
        </p:txBody>
      </p:sp>
    </p:spTree>
    <p:extLst>
      <p:ext uri="{BB962C8B-B14F-4D97-AF65-F5344CB8AC3E}">
        <p14:creationId xmlns:p14="http://schemas.microsoft.com/office/powerpoint/2010/main" val="1513298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</a:t>
            </a:r>
            <a:r>
              <a:rPr lang="en-GB" u="sng" dirty="0"/>
              <a:t>is</a:t>
            </a:r>
            <a:r>
              <a:rPr lang="en-GB" dirty="0"/>
              <a:t> still possible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4432" y="1326356"/>
            <a:ext cx="5761568" cy="4205288"/>
          </a:xfrm>
        </p:spPr>
        <p:txBody>
          <a:bodyPr/>
          <a:lstStyle/>
          <a:p>
            <a:r>
              <a:rPr lang="en-GB" dirty="0"/>
              <a:t>Quality and innovation can drive patronage growth</a:t>
            </a:r>
          </a:p>
          <a:p>
            <a:pPr lvl="1"/>
            <a:r>
              <a:rPr lang="en-GB" dirty="0"/>
              <a:t>Examples throughout the country</a:t>
            </a:r>
          </a:p>
          <a:p>
            <a:r>
              <a:rPr lang="en-GB" dirty="0"/>
              <a:t>Public policy has a vital role</a:t>
            </a:r>
          </a:p>
          <a:p>
            <a:pPr lvl="1"/>
            <a:r>
              <a:rPr lang="en-GB" dirty="0"/>
              <a:t>Consistently pro-public transport</a:t>
            </a:r>
          </a:p>
          <a:p>
            <a:pPr lvl="2"/>
            <a:r>
              <a:rPr lang="en-GB" dirty="0"/>
              <a:t>Parking policy</a:t>
            </a:r>
          </a:p>
          <a:p>
            <a:pPr lvl="2"/>
            <a:r>
              <a:rPr lang="en-GB" dirty="0"/>
              <a:t>Priority measures</a:t>
            </a:r>
          </a:p>
          <a:p>
            <a:pPr lvl="2"/>
            <a:r>
              <a:rPr lang="en-GB" dirty="0"/>
              <a:t>Good infrastructure</a:t>
            </a:r>
          </a:p>
          <a:p>
            <a:pPr lvl="2"/>
            <a:r>
              <a:rPr lang="en-GB" dirty="0"/>
              <a:t>Faster more reliable journey times</a:t>
            </a:r>
          </a:p>
          <a:p>
            <a:pPr lvl="1"/>
            <a:r>
              <a:rPr lang="en-GB" dirty="0"/>
              <a:t>Stability in funding</a:t>
            </a:r>
          </a:p>
          <a:p>
            <a:pPr lvl="1"/>
            <a:r>
              <a:rPr lang="en-GB" dirty="0"/>
              <a:t>Partnerships with operators</a:t>
            </a:r>
          </a:p>
          <a:p>
            <a:pPr lvl="1"/>
            <a:endParaRPr lang="en-GB" dirty="0"/>
          </a:p>
        </p:txBody>
      </p:sp>
      <p:pic>
        <p:nvPicPr>
          <p:cNvPr id="6" name="Content Placeholder 5" descr="A row of green buses&#10;&#10;Description automatically generated with medium confidence">
            <a:extLst>
              <a:ext uri="{FF2B5EF4-FFF2-40B4-BE49-F238E27FC236}">
                <a16:creationId xmlns:a16="http://schemas.microsoft.com/office/drawing/2014/main" id="{CF8E116D-70B8-6995-0EC7-7F9BFF122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19858"/>
            <a:ext cx="5659438" cy="37659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444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1524000" y="4706735"/>
            <a:ext cx="5408812" cy="720725"/>
          </a:xfrm>
        </p:spPr>
        <p:txBody>
          <a:bodyPr/>
          <a:lstStyle/>
          <a:p>
            <a:r>
              <a:rPr lang="en-GB" sz="3400" b="0" dirty="0"/>
              <a:t>Any Questions?</a:t>
            </a:r>
            <a:r>
              <a:rPr lang="en-GB" b="0" dirty="0"/>
              <a:t>	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6888088" y="6021288"/>
            <a:ext cx="4980577" cy="574675"/>
          </a:xfrm>
        </p:spPr>
        <p:txBody>
          <a:bodyPr/>
          <a:lstStyle/>
          <a:p>
            <a:pPr algn="r"/>
            <a:r>
              <a:rPr lang="en-GB" sz="1800" dirty="0"/>
              <a:t>www.facebook.com/passtransuk/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E0CA-2BEE-4C5A-B9B9-A23381DC7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0973"/>
            <a:ext cx="91440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275DCEB-DFA5-CC00-A168-B83606846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706735"/>
            <a:ext cx="3589142" cy="9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3FCF-7AFD-A2D3-A5EA-07FE9947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Agenda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CBE24-2323-A30A-8610-582E9796B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What’s changed?</a:t>
            </a:r>
          </a:p>
          <a:p>
            <a:endParaRPr lang="en-GB" dirty="0"/>
          </a:p>
          <a:p>
            <a:r>
              <a:rPr lang="en-GB" dirty="0"/>
              <a:t>What do the changes mean for the industry?</a:t>
            </a:r>
          </a:p>
          <a:p>
            <a:endParaRPr lang="en-GB" dirty="0"/>
          </a:p>
          <a:p>
            <a:r>
              <a:rPr lang="en-GB" dirty="0"/>
              <a:t>The challenges that arise</a:t>
            </a:r>
          </a:p>
          <a:p>
            <a:endParaRPr lang="en-GB" dirty="0"/>
          </a:p>
          <a:p>
            <a:r>
              <a:rPr lang="en-GB" dirty="0"/>
              <a:t>What solutions are available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778C97-18BE-AF3B-74D6-E8C05A815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29393" r="10185"/>
          <a:stretch/>
        </p:blipFill>
        <p:spPr>
          <a:xfrm>
            <a:off x="6600056" y="1988840"/>
            <a:ext cx="5082975" cy="34840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33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62DF-5230-4B60-C2CF-CB0A7C6F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driven by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43AC-5FF0-C0E3-2598-439EC0395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Falls in demand </a:t>
            </a:r>
          </a:p>
          <a:p>
            <a:pPr lvl="1"/>
            <a:r>
              <a:rPr lang="en-GB" dirty="0"/>
              <a:t>Huge drops during lockdowns</a:t>
            </a:r>
          </a:p>
          <a:p>
            <a:pPr lvl="1"/>
            <a:r>
              <a:rPr lang="en-GB" dirty="0"/>
              <a:t>Failed to recover fully since</a:t>
            </a:r>
          </a:p>
          <a:p>
            <a:pPr lvl="2"/>
            <a:r>
              <a:rPr lang="en-GB" dirty="0"/>
              <a:t>Currently 85% for paying passengers</a:t>
            </a:r>
          </a:p>
          <a:p>
            <a:pPr lvl="2"/>
            <a:r>
              <a:rPr lang="en-GB" dirty="0"/>
              <a:t>But only 67% for concessions</a:t>
            </a:r>
          </a:p>
          <a:p>
            <a:r>
              <a:rPr lang="en-GB" dirty="0"/>
              <a:t>Economic and social change</a:t>
            </a:r>
          </a:p>
          <a:p>
            <a:pPr lvl="1"/>
            <a:r>
              <a:rPr lang="en-GB" dirty="0"/>
              <a:t>Increase in WFH</a:t>
            </a:r>
          </a:p>
          <a:p>
            <a:pPr lvl="1"/>
            <a:r>
              <a:rPr lang="en-GB" dirty="0"/>
              <a:t>Decline in Retail</a:t>
            </a:r>
          </a:p>
          <a:p>
            <a:pPr lvl="1"/>
            <a:r>
              <a:rPr lang="en-GB" dirty="0"/>
              <a:t>Labour shortages</a:t>
            </a:r>
          </a:p>
          <a:p>
            <a:pPr lvl="1"/>
            <a:r>
              <a:rPr lang="en-GB" dirty="0"/>
              <a:t>Increased inflation 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EAF2C7-0475-FC26-377B-DAAF62E91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19" y="2183606"/>
            <a:ext cx="4572000" cy="3038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23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7DC8-65DC-E61C-7633-1317CD23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4D98-6642-A7F1-DE22-3CA07B1310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Increase in working from home*</a:t>
            </a:r>
          </a:p>
          <a:p>
            <a:pPr lvl="1"/>
            <a:r>
              <a:rPr lang="en-GB" dirty="0"/>
              <a:t>Homeworking increased from 267k (10%) to 808k (30%) between 2019 and 2022</a:t>
            </a:r>
          </a:p>
          <a:p>
            <a:pPr lvl="1"/>
            <a:r>
              <a:rPr lang="en-GB" dirty="0"/>
              <a:t>WFH one day or more a week 212k (12.1%) in Q1 2022</a:t>
            </a:r>
          </a:p>
          <a:p>
            <a:pPr lvl="1"/>
            <a:r>
              <a:rPr lang="en-GB" dirty="0"/>
              <a:t>Bus commuters fell from 9.5% of the workforce to 7.7% between 2019 and 2020</a:t>
            </a:r>
          </a:p>
          <a:p>
            <a:pPr lvl="1"/>
            <a:r>
              <a:rPr lang="en-GB" dirty="0"/>
              <a:t>20% fewer workers using the bus</a:t>
            </a:r>
          </a:p>
          <a:p>
            <a:pPr lvl="1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ABC8B-ECC1-2794-7267-129AFE30844D}"/>
              </a:ext>
            </a:extLst>
          </p:cNvPr>
          <p:cNvSpPr txBox="1"/>
          <p:nvPr/>
        </p:nvSpPr>
        <p:spPr>
          <a:xfrm>
            <a:off x="695400" y="555534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E8EDF0"/>
                </a:solidFill>
              </a:rPr>
              <a:t>* - Statistics from the ONS Labour Force Surveys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4C7B5B-AE8D-0D1B-C15E-7DDB7E836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53964"/>
            <a:ext cx="5659438" cy="3697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7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AB78-BF22-484E-FC10-36F90783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 Shortages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E1749-244F-1641-AA48-3383D679A0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Increased competition from freight sector</a:t>
            </a:r>
          </a:p>
          <a:p>
            <a:r>
              <a:rPr lang="en-GB" dirty="0"/>
              <a:t>Reduced net migration since Brexit referendum</a:t>
            </a:r>
          </a:p>
          <a:p>
            <a:r>
              <a:rPr lang="en-GB" dirty="0"/>
              <a:t>30,000 more economically inactive than in summer 2019</a:t>
            </a:r>
          </a:p>
          <a:p>
            <a:r>
              <a:rPr lang="en-GB" dirty="0"/>
              <a:t>Poor financial performance limits ability to increase wages, causing industrial action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0AD775-9E26-5750-1288-E79A08567D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978858"/>
            <a:ext cx="5659438" cy="3447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35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BC77-8E29-D86A-D1CF-2ACCA828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Inflation and the Cost Explosion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F029-12F2-4540-E446-5570DBF5A5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Energy price explosion</a:t>
            </a:r>
          </a:p>
          <a:p>
            <a:pPr lvl="1"/>
            <a:r>
              <a:rPr lang="en-GB" dirty="0"/>
              <a:t>Record price for diesel, now at 182p per litre, +38% since 2019</a:t>
            </a:r>
          </a:p>
          <a:p>
            <a:pPr lvl="1"/>
            <a:r>
              <a:rPr lang="en-GB" dirty="0"/>
              <a:t>Electricity +46% Q1 2019 to Q1 2022</a:t>
            </a:r>
          </a:p>
          <a:p>
            <a:pPr lvl="2"/>
            <a:r>
              <a:rPr lang="en-GB" dirty="0"/>
              <a:t>Further increases since</a:t>
            </a:r>
          </a:p>
          <a:p>
            <a:r>
              <a:rPr lang="en-GB" dirty="0"/>
              <a:t>Drives other input prices as well as direct operator costs</a:t>
            </a:r>
          </a:p>
          <a:p>
            <a:r>
              <a:rPr lang="en-GB" dirty="0"/>
              <a:t>Labour cost increases as the industry competes for staff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82429-8ECB-14E1-5B4F-C366D27EF7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778635"/>
            <a:ext cx="5659438" cy="3848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01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5A4D-D43D-D0F0-7BEC-AC96C634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F5DA-2EA9-BB13-53C8-D54D54B2DC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Higher interest rates with more increases to come </a:t>
            </a:r>
          </a:p>
          <a:p>
            <a:r>
              <a:rPr lang="en-GB" dirty="0"/>
              <a:t>Changes to the industry’s risk profile, post-Covid and with delayed recovery</a:t>
            </a:r>
          </a:p>
          <a:p>
            <a:r>
              <a:rPr lang="en-GB" dirty="0"/>
              <a:t>Both acting to push up the cost of capital</a:t>
            </a:r>
          </a:p>
          <a:p>
            <a:r>
              <a:rPr lang="en-GB" dirty="0"/>
              <a:t>Depresses investment</a:t>
            </a:r>
          </a:p>
          <a:p>
            <a:r>
              <a:rPr lang="en-GB" dirty="0"/>
              <a:t>Increases profit targets</a:t>
            </a:r>
          </a:p>
        </p:txBody>
      </p:sp>
      <p:pic>
        <p:nvPicPr>
          <p:cNvPr id="12" name="Content Placeholder 11" descr="A double decker bus on the street&#10;&#10;Description automatically generated">
            <a:extLst>
              <a:ext uri="{FF2B5EF4-FFF2-40B4-BE49-F238E27FC236}">
                <a16:creationId xmlns:a16="http://schemas.microsoft.com/office/drawing/2014/main" id="{D607168D-C510-4FAB-9EB5-F1C3E7B0A9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85471"/>
            <a:ext cx="5659438" cy="3634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387469"/>
      </p:ext>
    </p:extLst>
  </p:cSld>
  <p:clrMapOvr>
    <a:masterClrMapping/>
  </p:clrMapOvr>
</p:sld>
</file>

<file path=ppt/theme/theme1.xml><?xml version="1.0" encoding="utf-8"?>
<a:theme xmlns:a="http://schemas.openxmlformats.org/drawingml/2006/main" name="PTIS19">
  <a:themeElements>
    <a:clrScheme name="Tas High Contrast Rev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TAS 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as High Contrast Rev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 High Contrast Rev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High Contrast Rev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TIS19" id="{B3B90F04-63E4-41A5-9211-4D7419CE3F11}" vid="{EE354326-3406-4BD2-A236-59D03BC5FE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9A32A51AC084DA9E777EB8FAF1903" ma:contentTypeVersion="12" ma:contentTypeDescription="Create a new document." ma:contentTypeScope="" ma:versionID="accdc518d451b7bbf2f40d3126513ea3">
  <xsd:schema xmlns:xsd="http://www.w3.org/2001/XMLSchema" xmlns:xs="http://www.w3.org/2001/XMLSchema" xmlns:p="http://schemas.microsoft.com/office/2006/metadata/properties" xmlns:ns2="70740dae-9834-435a-9f7f-3721502909bc" xmlns:ns3="e7be8201-7538-4731-b6c7-362f81ee1028" targetNamespace="http://schemas.microsoft.com/office/2006/metadata/properties" ma:root="true" ma:fieldsID="6a861b2890095efbfd18c33ad33b3bca" ns2:_="" ns3:_="">
    <xsd:import namespace="70740dae-9834-435a-9f7f-3721502909bc"/>
    <xsd:import namespace="e7be8201-7538-4731-b6c7-362f81ee1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40dae-9834-435a-9f7f-372150290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e8201-7538-4731-b6c7-362f81ee1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F6EEF8-CC6E-4111-8B0F-D96CFCF18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54255E-19D0-41C0-8DE2-AC8979EEE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40dae-9834-435a-9f7f-3721502909bc"/>
    <ds:schemaRef ds:uri="e7be8201-7538-4731-b6c7-362f81ee1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PTIS19</Template>
  <TotalTime>0</TotalTime>
  <Words>1424</Words>
  <Application>Microsoft Office PowerPoint</Application>
  <PresentationFormat>Widescreen</PresentationFormat>
  <Paragraphs>286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Trebuchet MS</vt:lpstr>
      <vt:lpstr>Verdana</vt:lpstr>
      <vt:lpstr>Wingdings</vt:lpstr>
      <vt:lpstr>PTIS19</vt:lpstr>
      <vt:lpstr>Economics of Bus Operation  in a Post-Covid World </vt:lpstr>
      <vt:lpstr>My Background</vt:lpstr>
      <vt:lpstr>Writing and Publishing</vt:lpstr>
      <vt:lpstr>My Agenda Today</vt:lpstr>
      <vt:lpstr>Changes driven by Covid</vt:lpstr>
      <vt:lpstr>Employment Changes</vt:lpstr>
      <vt:lpstr>Driver Shortages</vt:lpstr>
      <vt:lpstr>Inflation and the Cost Explosion</vt:lpstr>
      <vt:lpstr>Other Consequences</vt:lpstr>
      <vt:lpstr>What do the changes mean?</vt:lpstr>
      <vt:lpstr>The Challenges Ahead</vt:lpstr>
      <vt:lpstr>Winning Passengers Back</vt:lpstr>
      <vt:lpstr>Network Sustainability</vt:lpstr>
      <vt:lpstr>Financial Performance</vt:lpstr>
      <vt:lpstr>How much profit?</vt:lpstr>
      <vt:lpstr>Calculating Target Profit &amp; Revenue</vt:lpstr>
      <vt:lpstr>Our Model </vt:lpstr>
      <vt:lpstr>How operating profit is spent</vt:lpstr>
      <vt:lpstr>Operating Profit Margins in Scotland</vt:lpstr>
      <vt:lpstr>What drives bus costs?</vt:lpstr>
      <vt:lpstr>Calculating Operating Costs</vt:lpstr>
      <vt:lpstr>Quick Example</vt:lpstr>
      <vt:lpstr>Current Situation</vt:lpstr>
      <vt:lpstr>Industry Cost Proportions</vt:lpstr>
      <vt:lpstr>Regulatory and Ownership Change</vt:lpstr>
      <vt:lpstr>Franchising</vt:lpstr>
      <vt:lpstr>Municipal Operation</vt:lpstr>
      <vt:lpstr>New Municipal Companies</vt:lpstr>
      <vt:lpstr>Modal Shift – riding to the rescue?</vt:lpstr>
      <vt:lpstr>Is Modal Shift going to happen?</vt:lpstr>
      <vt:lpstr>Success is still possible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Cheek</dc:creator>
  <cp:lastModifiedBy>Matthew Kiernan</cp:lastModifiedBy>
  <cp:revision>103</cp:revision>
  <dcterms:created xsi:type="dcterms:W3CDTF">2017-01-14T17:30:15Z</dcterms:created>
  <dcterms:modified xsi:type="dcterms:W3CDTF">2022-09-26T11:53:10Z</dcterms:modified>
</cp:coreProperties>
</file>