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88" r:id="rId4"/>
    <p:sldId id="281" r:id="rId5"/>
    <p:sldId id="262" r:id="rId6"/>
    <p:sldId id="266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3"/>
    <a:srgbClr val="FFB400"/>
    <a:srgbClr val="212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>
        <p:scale>
          <a:sx n="80" d="100"/>
          <a:sy n="80" d="100"/>
        </p:scale>
        <p:origin x="127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21207-696F-474E-9227-B6D77E04E327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55B9-4475-4A74-8846-BD6E10695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4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task of this group also needs to be understood in the context of wider decarbonisation of all parts of Scotland’s economy, and other vehicle types in particular.</a:t>
            </a:r>
          </a:p>
          <a:p>
            <a:r>
              <a:rPr lang="en-GB" baseline="0" dirty="0" smtClean="0"/>
              <a:t>Bus are not special in this regard and Ministers have made commitments towards decarbonising domestic flights, rail, and other road vehicles. </a:t>
            </a:r>
          </a:p>
          <a:p>
            <a:r>
              <a:rPr lang="en-GB" baseline="0" dirty="0" smtClean="0"/>
              <a:t>More will be revealed when the update to the Climate Change Plan is published in December.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90FD-63CC-480B-8128-A6B1F06BA6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2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12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80078"/>
            <a:ext cx="9144000" cy="156308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dirty="0" smtClean="0"/>
              <a:t>Transport Scotland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274521"/>
            <a:ext cx="9144000" cy="787341"/>
          </a:xfrm>
        </p:spPr>
        <p:txBody>
          <a:bodyPr anchor="t"/>
          <a:lstStyle>
            <a:lvl1pPr marL="0" indent="0" algn="ctr">
              <a:buNone/>
              <a:defRPr sz="2400" baseline="0">
                <a:solidFill>
                  <a:srgbClr val="FFB400"/>
                </a:solidFill>
                <a:latin typeface="Montserrat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The national transport agency for Scotland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4" r="471"/>
          <a:stretch/>
        </p:blipFill>
        <p:spPr>
          <a:xfrm>
            <a:off x="2249102" y="4514429"/>
            <a:ext cx="7972927" cy="2121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20" y="289947"/>
            <a:ext cx="1048559" cy="14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2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4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6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rgbClr val="212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80078"/>
            <a:ext cx="9144000" cy="156308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dirty="0" smtClean="0"/>
              <a:t>Transport Scotland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274521"/>
            <a:ext cx="9144000" cy="787341"/>
          </a:xfrm>
        </p:spPr>
        <p:txBody>
          <a:bodyPr anchor="t"/>
          <a:lstStyle>
            <a:lvl1pPr marL="0" indent="0" algn="ctr">
              <a:buNone/>
              <a:defRPr sz="2400" baseline="0">
                <a:solidFill>
                  <a:srgbClr val="FFB400"/>
                </a:solidFill>
                <a:latin typeface="Montserrat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The national transport agency for Scotland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4" r="471"/>
          <a:stretch/>
        </p:blipFill>
        <p:spPr>
          <a:xfrm>
            <a:off x="2249102" y="4514429"/>
            <a:ext cx="7972927" cy="2121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20" y="186916"/>
            <a:ext cx="1048559" cy="14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9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2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8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BB8-E6F7-49EA-9296-D7F4499E901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158F-13D5-4ADE-BB6A-99CA18F798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20" y="186916"/>
            <a:ext cx="1048559" cy="147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4" r="471"/>
          <a:stretch/>
        </p:blipFill>
        <p:spPr>
          <a:xfrm>
            <a:off x="132347" y="5807819"/>
            <a:ext cx="3449053" cy="9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219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12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12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2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2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2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t-uk.org/news/bus-decarbonisation-taskforc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063243"/>
            <a:ext cx="9144000" cy="15630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Transitioning to zero emission buses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029" y="2876956"/>
            <a:ext cx="9915939" cy="1635409"/>
          </a:xfrm>
        </p:spPr>
        <p:txBody>
          <a:bodyPr>
            <a:normAutofit/>
          </a:bodyPr>
          <a:lstStyle/>
          <a:p>
            <a:r>
              <a:rPr lang="en-GB" sz="3400" dirty="0" smtClean="0"/>
              <a:t>Sara Grainger, Low Carbon Economy</a:t>
            </a:r>
          </a:p>
          <a:p>
            <a:r>
              <a:rPr lang="en-GB" sz="3400" dirty="0" smtClean="0"/>
              <a:t>Transport </a:t>
            </a:r>
            <a:r>
              <a:rPr lang="en-GB" sz="3400" dirty="0" smtClean="0"/>
              <a:t>Scotland</a:t>
            </a:r>
          </a:p>
          <a:p>
            <a:r>
              <a:rPr lang="en-GB" dirty="0" err="1" smtClean="0"/>
              <a:t>Sara.Grainger@transport.gov.scot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0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Not just electrification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631950" y="1628775"/>
            <a:ext cx="8928100" cy="3440635"/>
            <a:chOff x="1631950" y="1628775"/>
            <a:chExt cx="8928100" cy="3440635"/>
          </a:xfrm>
        </p:grpSpPr>
        <p:sp>
          <p:nvSpPr>
            <p:cNvPr id="10" name="TextBox 9"/>
            <p:cNvSpPr txBox="1">
              <a:spLocks/>
            </p:cNvSpPr>
            <p:nvPr/>
          </p:nvSpPr>
          <p:spPr>
            <a:xfrm>
              <a:off x="1631950" y="1628775"/>
              <a:ext cx="2785898" cy="531114"/>
            </a:xfrm>
            <a:prstGeom prst="rect">
              <a:avLst/>
            </a:prstGeom>
            <a:noFill/>
          </p:spPr>
          <p:txBody>
            <a:bodyPr wrap="square" lIns="44371" tIns="44371" rIns="44371" bIns="44371" rtlCol="0" anchor="ctr">
              <a:noAutofit/>
            </a:bodyPr>
            <a:lstStyle/>
            <a:p>
              <a:pPr algn="ctr">
                <a:spcAft>
                  <a:spcPts val="488"/>
                </a:spcAft>
              </a:pPr>
              <a:r>
                <a:rPr lang="en-GB" sz="1600" b="1" dirty="0">
                  <a:solidFill>
                    <a:schemeClr val="bg1"/>
                  </a:solidFill>
                </a:rPr>
                <a:t>UNSUSTAINABLE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4703051" y="1628775"/>
              <a:ext cx="2785898" cy="531114"/>
            </a:xfrm>
            <a:prstGeom prst="rect">
              <a:avLst/>
            </a:prstGeom>
            <a:noFill/>
          </p:spPr>
          <p:txBody>
            <a:bodyPr wrap="square" lIns="44371" tIns="44371" rIns="44371" bIns="44371" rtlCol="0" anchor="ctr">
              <a:noAutofit/>
            </a:bodyPr>
            <a:lstStyle/>
            <a:p>
              <a:pPr algn="ctr">
                <a:spcAft>
                  <a:spcPts val="488"/>
                </a:spcAft>
              </a:pPr>
              <a:r>
                <a:rPr lang="en-GB" sz="1600" b="1" dirty="0">
                  <a:solidFill>
                    <a:schemeClr val="bg1"/>
                  </a:solidFill>
                </a:rPr>
                <a:t>SUB-OPTIMAL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>
              <a:spLocks/>
            </p:cNvSpPr>
            <p:nvPr/>
          </p:nvSpPr>
          <p:spPr>
            <a:xfrm>
              <a:off x="7774152" y="1628775"/>
              <a:ext cx="2785898" cy="531114"/>
            </a:xfrm>
            <a:prstGeom prst="rect">
              <a:avLst/>
            </a:prstGeom>
            <a:noFill/>
          </p:spPr>
          <p:txBody>
            <a:bodyPr wrap="square" lIns="44371" tIns="44371" rIns="44371" bIns="44371" rtlCol="0" anchor="ctr">
              <a:noAutofit/>
            </a:bodyPr>
            <a:lstStyle/>
            <a:p>
              <a:pPr algn="ctr">
                <a:spcAft>
                  <a:spcPts val="488"/>
                </a:spcAft>
              </a:pPr>
              <a:r>
                <a:rPr lang="en-GB" sz="1600" b="1" dirty="0">
                  <a:solidFill>
                    <a:schemeClr val="bg1"/>
                  </a:solidFill>
                </a:rPr>
                <a:t>OPTIMAL?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1073741866"/>
            <p:cNvSpPr txBox="1">
              <a:spLocks noChangeArrowheads="1"/>
            </p:cNvSpPr>
            <p:nvPr/>
          </p:nvSpPr>
          <p:spPr bwMode="auto">
            <a:xfrm>
              <a:off x="1631950" y="2282440"/>
              <a:ext cx="2785898" cy="61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pPr algn="ctr" defTabSz="6036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Today</a:t>
              </a:r>
              <a:endParaRPr lang="en-GB" alt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1073741865"/>
            <p:cNvSpPr txBox="1">
              <a:spLocks noChangeArrowheads="1"/>
            </p:cNvSpPr>
            <p:nvPr/>
          </p:nvSpPr>
          <p:spPr bwMode="auto">
            <a:xfrm>
              <a:off x="4703051" y="2282440"/>
              <a:ext cx="2785898" cy="61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pPr algn="ctr" defTabSz="6036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EV dominated future, slow CAV and MaaS progress.</a:t>
              </a:r>
              <a:endParaRPr lang="en-GB" alt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15" name="Text Box 1073741864"/>
            <p:cNvSpPr txBox="1">
              <a:spLocks noChangeArrowheads="1"/>
            </p:cNvSpPr>
            <p:nvPr/>
          </p:nvSpPr>
          <p:spPr bwMode="auto">
            <a:xfrm>
              <a:off x="7774152" y="2282440"/>
              <a:ext cx="2785898" cy="61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pPr algn="ctr" defTabSz="6036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400" b="1" dirty="0">
                  <a:latin typeface="Arial" panose="020B0604020202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 more sustainable future </a:t>
              </a:r>
              <a:endParaRPr lang="en-GB" altLang="en-US" sz="1400" b="1" dirty="0">
                <a:latin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C94728-B2E6-40CD-9B73-DCF6609E88BB}"/>
                </a:ext>
              </a:extLst>
            </p:cNvPr>
            <p:cNvGrpSpPr/>
            <p:nvPr/>
          </p:nvGrpSpPr>
          <p:grpSpPr>
            <a:xfrm>
              <a:off x="2199656" y="3083604"/>
              <a:ext cx="1650489" cy="1985806"/>
              <a:chOff x="908469" y="2386020"/>
              <a:chExt cx="1650489" cy="1985806"/>
            </a:xfrm>
          </p:grpSpPr>
          <p:grpSp>
            <p:nvGrpSpPr>
              <p:cNvPr id="72" name="Group 70"/>
              <p:cNvGrpSpPr/>
              <p:nvPr/>
            </p:nvGrpSpPr>
            <p:grpSpPr>
              <a:xfrm>
                <a:off x="2055549" y="4135151"/>
                <a:ext cx="497882" cy="236675"/>
                <a:chOff x="632520" y="3169443"/>
                <a:chExt cx="2616200" cy="912813"/>
              </a:xfrm>
            </p:grpSpPr>
            <p:sp>
              <p:nvSpPr>
                <p:cNvPr id="22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922736" y="2968665"/>
                <a:ext cx="477165" cy="191238"/>
              </a:xfrm>
              <a:prstGeom prst="rect">
                <a:avLst/>
              </a:prstGeom>
            </p:spPr>
          </p:pic>
          <p:grpSp>
            <p:nvGrpSpPr>
              <p:cNvPr id="74" name="Group 70"/>
              <p:cNvGrpSpPr/>
              <p:nvPr/>
            </p:nvGrpSpPr>
            <p:grpSpPr>
              <a:xfrm>
                <a:off x="1481471" y="4135151"/>
                <a:ext cx="497882" cy="236675"/>
                <a:chOff x="632520" y="3169443"/>
                <a:chExt cx="2616200" cy="912813"/>
              </a:xfrm>
            </p:grpSpPr>
            <p:sp>
              <p:nvSpPr>
                <p:cNvPr id="21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5" name="Group 70"/>
              <p:cNvGrpSpPr/>
              <p:nvPr/>
            </p:nvGrpSpPr>
            <p:grpSpPr>
              <a:xfrm>
                <a:off x="908469" y="4135151"/>
                <a:ext cx="497882" cy="236675"/>
                <a:chOff x="632520" y="3169443"/>
                <a:chExt cx="2616200" cy="912813"/>
              </a:xfrm>
            </p:grpSpPr>
            <p:sp>
              <p:nvSpPr>
                <p:cNvPr id="20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6" name="Group 70"/>
              <p:cNvGrpSpPr/>
              <p:nvPr/>
            </p:nvGrpSpPr>
            <p:grpSpPr>
              <a:xfrm>
                <a:off x="2055549" y="3844967"/>
                <a:ext cx="497882" cy="236675"/>
                <a:chOff x="632520" y="3169443"/>
                <a:chExt cx="2616200" cy="912813"/>
              </a:xfrm>
            </p:grpSpPr>
            <p:sp>
              <p:nvSpPr>
                <p:cNvPr id="19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7" name="Group 70"/>
              <p:cNvGrpSpPr/>
              <p:nvPr/>
            </p:nvGrpSpPr>
            <p:grpSpPr>
              <a:xfrm>
                <a:off x="1481471" y="3844967"/>
                <a:ext cx="497882" cy="236675"/>
                <a:chOff x="632520" y="3169443"/>
                <a:chExt cx="2616200" cy="912813"/>
              </a:xfrm>
            </p:grpSpPr>
            <p:sp>
              <p:nvSpPr>
                <p:cNvPr id="18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8" name="Group 70"/>
              <p:cNvGrpSpPr/>
              <p:nvPr/>
            </p:nvGrpSpPr>
            <p:grpSpPr>
              <a:xfrm>
                <a:off x="908469" y="3844967"/>
                <a:ext cx="497882" cy="236675"/>
                <a:chOff x="632520" y="3169443"/>
                <a:chExt cx="2616200" cy="912813"/>
              </a:xfrm>
            </p:grpSpPr>
            <p:sp>
              <p:nvSpPr>
                <p:cNvPr id="17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9" name="Group 70"/>
              <p:cNvGrpSpPr/>
              <p:nvPr/>
            </p:nvGrpSpPr>
            <p:grpSpPr>
              <a:xfrm>
                <a:off x="2055549" y="3522001"/>
                <a:ext cx="497882" cy="236675"/>
                <a:chOff x="632520" y="3169443"/>
                <a:chExt cx="2616200" cy="912813"/>
              </a:xfrm>
            </p:grpSpPr>
            <p:sp>
              <p:nvSpPr>
                <p:cNvPr id="16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0" name="Group 70"/>
              <p:cNvGrpSpPr/>
              <p:nvPr/>
            </p:nvGrpSpPr>
            <p:grpSpPr>
              <a:xfrm>
                <a:off x="1481471" y="3522001"/>
                <a:ext cx="497882" cy="236675"/>
                <a:chOff x="632520" y="3169443"/>
                <a:chExt cx="2616200" cy="912813"/>
              </a:xfrm>
            </p:grpSpPr>
            <p:sp>
              <p:nvSpPr>
                <p:cNvPr id="15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1" name="Group 70"/>
              <p:cNvGrpSpPr/>
              <p:nvPr/>
            </p:nvGrpSpPr>
            <p:grpSpPr>
              <a:xfrm>
                <a:off x="908469" y="3522001"/>
                <a:ext cx="497882" cy="236675"/>
                <a:chOff x="632520" y="3169443"/>
                <a:chExt cx="2616200" cy="912813"/>
              </a:xfrm>
            </p:grpSpPr>
            <p:sp>
              <p:nvSpPr>
                <p:cNvPr id="14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2" name="Group 70"/>
              <p:cNvGrpSpPr/>
              <p:nvPr/>
            </p:nvGrpSpPr>
            <p:grpSpPr>
              <a:xfrm>
                <a:off x="2061076" y="3223894"/>
                <a:ext cx="497882" cy="236675"/>
                <a:chOff x="632520" y="3169443"/>
                <a:chExt cx="2616200" cy="912813"/>
              </a:xfrm>
            </p:grpSpPr>
            <p:sp>
              <p:nvSpPr>
                <p:cNvPr id="13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3" name="Group 70"/>
              <p:cNvGrpSpPr/>
              <p:nvPr/>
            </p:nvGrpSpPr>
            <p:grpSpPr>
              <a:xfrm>
                <a:off x="1486998" y="3223894"/>
                <a:ext cx="497882" cy="236675"/>
                <a:chOff x="632520" y="3169443"/>
                <a:chExt cx="2616200" cy="912813"/>
              </a:xfrm>
            </p:grpSpPr>
            <p:sp>
              <p:nvSpPr>
                <p:cNvPr id="12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4" name="Group 70"/>
              <p:cNvGrpSpPr/>
              <p:nvPr/>
            </p:nvGrpSpPr>
            <p:grpSpPr>
              <a:xfrm>
                <a:off x="913997" y="3223894"/>
                <a:ext cx="497882" cy="236675"/>
                <a:chOff x="632520" y="3169443"/>
                <a:chExt cx="2616200" cy="912813"/>
              </a:xfrm>
            </p:grpSpPr>
            <p:sp>
              <p:nvSpPr>
                <p:cNvPr id="11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5" name="Group 70"/>
              <p:cNvGrpSpPr/>
              <p:nvPr/>
            </p:nvGrpSpPr>
            <p:grpSpPr>
              <a:xfrm>
                <a:off x="2055549" y="2947343"/>
                <a:ext cx="497882" cy="236675"/>
                <a:chOff x="632520" y="3169443"/>
                <a:chExt cx="2616200" cy="912813"/>
              </a:xfrm>
            </p:grpSpPr>
            <p:sp>
              <p:nvSpPr>
                <p:cNvPr id="10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6" name="Group 70"/>
              <p:cNvGrpSpPr/>
              <p:nvPr/>
            </p:nvGrpSpPr>
            <p:grpSpPr>
              <a:xfrm>
                <a:off x="1481471" y="2947343"/>
                <a:ext cx="497882" cy="236675"/>
                <a:chOff x="632520" y="3169443"/>
                <a:chExt cx="2616200" cy="912813"/>
              </a:xfrm>
            </p:grpSpPr>
            <p:sp>
              <p:nvSpPr>
                <p:cNvPr id="91" name="Oval 56"/>
                <p:cNvSpPr>
                  <a:spLocks noChangeArrowheads="1"/>
                </p:cNvSpPr>
                <p:nvPr/>
              </p:nvSpPr>
              <p:spPr bwMode="auto">
                <a:xfrm>
                  <a:off x="2521645" y="3667918"/>
                  <a:ext cx="412750" cy="4143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Oval 57"/>
                <p:cNvSpPr>
                  <a:spLocks noChangeArrowheads="1"/>
                </p:cNvSpPr>
                <p:nvPr/>
              </p:nvSpPr>
              <p:spPr bwMode="auto">
                <a:xfrm>
                  <a:off x="897632" y="3683793"/>
                  <a:ext cx="393700" cy="39846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Oval 58"/>
                <p:cNvSpPr>
                  <a:spLocks noChangeArrowheads="1"/>
                </p:cNvSpPr>
                <p:nvPr/>
              </p:nvSpPr>
              <p:spPr bwMode="auto">
                <a:xfrm>
                  <a:off x="951607" y="3739356"/>
                  <a:ext cx="285750" cy="2857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Oval 61"/>
                <p:cNvSpPr>
                  <a:spLocks noChangeArrowheads="1"/>
                </p:cNvSpPr>
                <p:nvPr/>
              </p:nvSpPr>
              <p:spPr bwMode="auto">
                <a:xfrm>
                  <a:off x="2578795" y="3725068"/>
                  <a:ext cx="298450" cy="3000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Freeform 64"/>
                <p:cNvSpPr>
                  <a:spLocks/>
                </p:cNvSpPr>
                <p:nvPr/>
              </p:nvSpPr>
              <p:spPr bwMode="auto">
                <a:xfrm>
                  <a:off x="632520" y="3169443"/>
                  <a:ext cx="2616200" cy="795338"/>
                </a:xfrm>
                <a:custGeom>
                  <a:avLst/>
                  <a:gdLst/>
                  <a:ahLst/>
                  <a:cxnLst>
                    <a:cxn ang="0">
                      <a:pos x="775" y="93"/>
                    </a:cxn>
                    <a:cxn ang="0">
                      <a:pos x="710" y="84"/>
                    </a:cxn>
                    <a:cxn ang="0">
                      <a:pos x="462" y="6"/>
                    </a:cxn>
                    <a:cxn ang="0">
                      <a:pos x="237" y="89"/>
                    </a:cxn>
                    <a:cxn ang="0">
                      <a:pos x="0" y="174"/>
                    </a:cxn>
                    <a:cxn ang="0">
                      <a:pos x="20" y="246"/>
                    </a:cxn>
                    <a:cxn ang="0">
                      <a:pos x="75" y="246"/>
                    </a:cxn>
                    <a:cxn ang="0">
                      <a:pos x="71" y="222"/>
                    </a:cxn>
                    <a:cxn ang="0">
                      <a:pos x="146" y="147"/>
                    </a:cxn>
                    <a:cxn ang="0">
                      <a:pos x="221" y="222"/>
                    </a:cxn>
                    <a:cxn ang="0">
                      <a:pos x="218" y="246"/>
                    </a:cxn>
                    <a:cxn ang="0">
                      <a:pos x="588" y="246"/>
                    </a:cxn>
                    <a:cxn ang="0">
                      <a:pos x="584" y="222"/>
                    </a:cxn>
                    <a:cxn ang="0">
                      <a:pos x="659" y="147"/>
                    </a:cxn>
                    <a:cxn ang="0">
                      <a:pos x="734" y="222"/>
                    </a:cxn>
                    <a:cxn ang="0">
                      <a:pos x="730" y="246"/>
                    </a:cxn>
                    <a:cxn ang="0">
                      <a:pos x="823" y="177"/>
                    </a:cxn>
                    <a:cxn ang="0">
                      <a:pos x="823" y="140"/>
                    </a:cxn>
                    <a:cxn ang="0">
                      <a:pos x="775" y="93"/>
                    </a:cxn>
                  </a:cxnLst>
                  <a:rect l="0" t="0" r="r" b="b"/>
                  <a:pathLst>
                    <a:path w="823" h="250">
                      <a:moveTo>
                        <a:pt x="775" y="93"/>
                      </a:moveTo>
                      <a:cubicBezTo>
                        <a:pt x="710" y="84"/>
                        <a:pt x="710" y="84"/>
                        <a:pt x="710" y="84"/>
                      </a:cubicBezTo>
                      <a:cubicBezTo>
                        <a:pt x="710" y="84"/>
                        <a:pt x="622" y="11"/>
                        <a:pt x="462" y="6"/>
                      </a:cubicBezTo>
                      <a:cubicBezTo>
                        <a:pt x="321" y="0"/>
                        <a:pt x="237" y="89"/>
                        <a:pt x="237" y="89"/>
                      </a:cubicBezTo>
                      <a:cubicBezTo>
                        <a:pt x="84" y="103"/>
                        <a:pt x="0" y="113"/>
                        <a:pt x="0" y="174"/>
                      </a:cubicBezTo>
                      <a:cubicBezTo>
                        <a:pt x="0" y="204"/>
                        <a:pt x="3" y="224"/>
                        <a:pt x="20" y="246"/>
                      </a:cubicBezTo>
                      <a:cubicBezTo>
                        <a:pt x="75" y="246"/>
                        <a:pt x="75" y="246"/>
                        <a:pt x="75" y="246"/>
                      </a:cubicBezTo>
                      <a:cubicBezTo>
                        <a:pt x="73" y="238"/>
                        <a:pt x="71" y="230"/>
                        <a:pt x="71" y="222"/>
                      </a:cubicBezTo>
                      <a:cubicBezTo>
                        <a:pt x="71" y="180"/>
                        <a:pt x="105" y="147"/>
                        <a:pt x="146" y="147"/>
                      </a:cubicBezTo>
                      <a:cubicBezTo>
                        <a:pt x="188" y="147"/>
                        <a:pt x="221" y="180"/>
                        <a:pt x="221" y="222"/>
                      </a:cubicBezTo>
                      <a:cubicBezTo>
                        <a:pt x="221" y="230"/>
                        <a:pt x="220" y="238"/>
                        <a:pt x="218" y="246"/>
                      </a:cubicBezTo>
                      <a:cubicBezTo>
                        <a:pt x="588" y="246"/>
                        <a:pt x="588" y="246"/>
                        <a:pt x="588" y="246"/>
                      </a:cubicBezTo>
                      <a:cubicBezTo>
                        <a:pt x="585" y="238"/>
                        <a:pt x="584" y="230"/>
                        <a:pt x="584" y="222"/>
                      </a:cubicBezTo>
                      <a:cubicBezTo>
                        <a:pt x="584" y="180"/>
                        <a:pt x="618" y="147"/>
                        <a:pt x="659" y="147"/>
                      </a:cubicBezTo>
                      <a:cubicBezTo>
                        <a:pt x="701" y="147"/>
                        <a:pt x="734" y="180"/>
                        <a:pt x="734" y="222"/>
                      </a:cubicBezTo>
                      <a:cubicBezTo>
                        <a:pt x="734" y="230"/>
                        <a:pt x="733" y="238"/>
                        <a:pt x="730" y="246"/>
                      </a:cubicBezTo>
                      <a:cubicBezTo>
                        <a:pt x="730" y="246"/>
                        <a:pt x="823" y="250"/>
                        <a:pt x="823" y="177"/>
                      </a:cubicBezTo>
                      <a:cubicBezTo>
                        <a:pt x="823" y="140"/>
                        <a:pt x="823" y="140"/>
                        <a:pt x="823" y="140"/>
                      </a:cubicBezTo>
                      <a:cubicBezTo>
                        <a:pt x="823" y="119"/>
                        <a:pt x="822" y="100"/>
                        <a:pt x="775" y="9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Freeform 65"/>
                <p:cNvSpPr>
                  <a:spLocks/>
                </p:cNvSpPr>
                <p:nvPr/>
              </p:nvSpPr>
              <p:spPr bwMode="auto">
                <a:xfrm>
                  <a:off x="670620" y="3582193"/>
                  <a:ext cx="153988" cy="114300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37" y="0"/>
                    </a:cxn>
                    <a:cxn ang="0">
                      <a:pos x="0" y="36"/>
                    </a:cxn>
                    <a:cxn ang="0">
                      <a:pos x="29" y="36"/>
                    </a:cxn>
                    <a:cxn ang="0">
                      <a:pos x="48" y="17"/>
                    </a:cxn>
                  </a:cxnLst>
                  <a:rect l="0" t="0" r="r" b="b"/>
                  <a:pathLst>
                    <a:path w="48" h="36">
                      <a:moveTo>
                        <a:pt x="48" y="17"/>
                      </a:moveTo>
                      <a:cubicBezTo>
                        <a:pt x="48" y="10"/>
                        <a:pt x="43" y="3"/>
                        <a:pt x="37" y="0"/>
                      </a:cubicBezTo>
                      <a:cubicBezTo>
                        <a:pt x="17" y="6"/>
                        <a:pt x="0" y="22"/>
                        <a:pt x="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9" y="36"/>
                        <a:pt x="48" y="28"/>
                        <a:pt x="48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Freeform 66"/>
                <p:cNvSpPr>
                  <a:spLocks/>
                </p:cNvSpPr>
                <p:nvPr/>
              </p:nvSpPr>
              <p:spPr bwMode="auto">
                <a:xfrm>
                  <a:off x="3137595" y="3518693"/>
                  <a:ext cx="79375" cy="149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19" y="47"/>
                    </a:cxn>
                    <a:cxn ang="0">
                      <a:pos x="25" y="46"/>
                    </a:cxn>
                    <a:cxn ang="0">
                      <a:pos x="25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7">
                      <a:moveTo>
                        <a:pt x="0" y="0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9"/>
                        <a:pt x="9" y="47"/>
                        <a:pt x="19" y="47"/>
                      </a:cubicBezTo>
                      <a:cubicBezTo>
                        <a:pt x="21" y="47"/>
                        <a:pt x="23" y="47"/>
                        <a:pt x="25" y="46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Freeform 68"/>
                <p:cNvSpPr>
                  <a:spLocks/>
                </p:cNvSpPr>
                <p:nvPr/>
              </p:nvSpPr>
              <p:spPr bwMode="auto">
                <a:xfrm>
                  <a:off x="2096195" y="3251993"/>
                  <a:ext cx="358775" cy="244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"/>
                    </a:cxn>
                    <a:cxn ang="0">
                      <a:pos x="113" y="77"/>
                    </a:cxn>
                    <a:cxn ang="0">
                      <a:pos x="113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77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13" y="77"/>
                        <a:pt x="113" y="77"/>
                        <a:pt x="113" y="77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85" y="9"/>
                        <a:pt x="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Freeform 69"/>
                <p:cNvSpPr>
                  <a:spLocks/>
                </p:cNvSpPr>
                <p:nvPr/>
              </p:nvSpPr>
              <p:spPr bwMode="auto">
                <a:xfrm>
                  <a:off x="2480370" y="3321843"/>
                  <a:ext cx="215900" cy="17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51" y="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55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68" y="55"/>
                        <a:pt x="67" y="3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Freeform 70"/>
                <p:cNvSpPr>
                  <a:spLocks/>
                </p:cNvSpPr>
                <p:nvPr/>
              </p:nvSpPr>
              <p:spPr bwMode="auto">
                <a:xfrm>
                  <a:off x="1456432" y="3245643"/>
                  <a:ext cx="581025" cy="250825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183" y="79"/>
                    </a:cxn>
                    <a:cxn ang="0">
                      <a:pos x="183" y="2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83" h="79">
                      <a:moveTo>
                        <a:pt x="0" y="79"/>
                      </a:moveTo>
                      <a:cubicBezTo>
                        <a:pt x="183" y="79"/>
                        <a:pt x="183" y="79"/>
                        <a:pt x="183" y="79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3" y="2"/>
                        <a:pt x="72" y="0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625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0411" y="2386148"/>
                <a:ext cx="389425" cy="489937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4555" y="2386020"/>
                <a:ext cx="389425" cy="489937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4608" y="2392783"/>
                <a:ext cx="389425" cy="489937"/>
              </a:xfrm>
              <a:prstGeom prst="rect">
                <a:avLst/>
              </a:prstGeom>
            </p:spPr>
          </p:pic>
          <p:sp>
            <p:nvSpPr>
              <p:cNvPr id="90" name="Freeform 14"/>
              <p:cNvSpPr>
                <a:spLocks noEditPoints="1"/>
              </p:cNvSpPr>
              <p:nvPr/>
            </p:nvSpPr>
            <p:spPr bwMode="auto">
              <a:xfrm>
                <a:off x="1000580" y="2431021"/>
                <a:ext cx="267405" cy="44248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73" y="0"/>
                  </a:cxn>
                  <a:cxn ang="0">
                    <a:pos x="93" y="19"/>
                  </a:cxn>
                  <a:cxn ang="0">
                    <a:pos x="93" y="128"/>
                  </a:cxn>
                  <a:cxn ang="0">
                    <a:pos x="73" y="147"/>
                  </a:cxn>
                  <a:cxn ang="0">
                    <a:pos x="19" y="147"/>
                  </a:cxn>
                  <a:cxn ang="0">
                    <a:pos x="0" y="128"/>
                  </a:cxn>
                  <a:cxn ang="0">
                    <a:pos x="0" y="19"/>
                  </a:cxn>
                  <a:cxn ang="0">
                    <a:pos x="19" y="0"/>
                  </a:cxn>
                  <a:cxn ang="0">
                    <a:pos x="46" y="124"/>
                  </a:cxn>
                  <a:cxn ang="0">
                    <a:pos x="54" y="132"/>
                  </a:cxn>
                  <a:cxn ang="0">
                    <a:pos x="46" y="139"/>
                  </a:cxn>
                  <a:cxn ang="0">
                    <a:pos x="39" y="132"/>
                  </a:cxn>
                  <a:cxn ang="0">
                    <a:pos x="46" y="124"/>
                  </a:cxn>
                  <a:cxn ang="0">
                    <a:pos x="36" y="6"/>
                  </a:cxn>
                  <a:cxn ang="0">
                    <a:pos x="57" y="6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57" y="11"/>
                  </a:cxn>
                  <a:cxn ang="0">
                    <a:pos x="36" y="11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6" y="6"/>
                  </a:cxn>
                  <a:cxn ang="0">
                    <a:pos x="17" y="17"/>
                  </a:cxn>
                  <a:cxn ang="0">
                    <a:pos x="76" y="17"/>
                  </a:cxn>
                  <a:cxn ang="0">
                    <a:pos x="84" y="26"/>
                  </a:cxn>
                  <a:cxn ang="0">
                    <a:pos x="84" y="108"/>
                  </a:cxn>
                  <a:cxn ang="0">
                    <a:pos x="76" y="117"/>
                  </a:cxn>
                  <a:cxn ang="0">
                    <a:pos x="17" y="117"/>
                  </a:cxn>
                  <a:cxn ang="0">
                    <a:pos x="9" y="108"/>
                  </a:cxn>
                  <a:cxn ang="0">
                    <a:pos x="9" y="25"/>
                  </a:cxn>
                  <a:cxn ang="0">
                    <a:pos x="17" y="17"/>
                  </a:cxn>
                </a:cxnLst>
                <a:rect l="0" t="0" r="r" b="b"/>
                <a:pathLst>
                  <a:path w="93" h="147">
                    <a:moveTo>
                      <a:pt x="19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84" y="0"/>
                      <a:pt x="93" y="8"/>
                      <a:pt x="93" y="19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3" y="138"/>
                      <a:pt x="84" y="147"/>
                      <a:pt x="73" y="147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9" y="147"/>
                      <a:pt x="0" y="138"/>
                      <a:pt x="0" y="12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46" y="124"/>
                    </a:moveTo>
                    <a:cubicBezTo>
                      <a:pt x="50" y="124"/>
                      <a:pt x="54" y="128"/>
                      <a:pt x="54" y="132"/>
                    </a:cubicBezTo>
                    <a:cubicBezTo>
                      <a:pt x="54" y="136"/>
                      <a:pt x="50" y="139"/>
                      <a:pt x="46" y="139"/>
                    </a:cubicBezTo>
                    <a:cubicBezTo>
                      <a:pt x="42" y="139"/>
                      <a:pt x="39" y="136"/>
                      <a:pt x="39" y="132"/>
                    </a:cubicBezTo>
                    <a:cubicBezTo>
                      <a:pt x="39" y="128"/>
                      <a:pt x="42" y="124"/>
                      <a:pt x="46" y="124"/>
                    </a:cubicBezTo>
                    <a:close/>
                    <a:moveTo>
                      <a:pt x="36" y="6"/>
                    </a:moveTo>
                    <a:cubicBezTo>
                      <a:pt x="57" y="6"/>
                      <a:pt x="57" y="6"/>
                      <a:pt x="57" y="6"/>
                    </a:cubicBezTo>
                    <a:cubicBezTo>
                      <a:pt x="59" y="6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10"/>
                      <a:pt x="59" y="11"/>
                      <a:pt x="5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2" y="10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4" y="6"/>
                      <a:pt x="36" y="6"/>
                    </a:cubicBezTo>
                    <a:close/>
                    <a:moveTo>
                      <a:pt x="17" y="17"/>
                    </a:moveTo>
                    <a:cubicBezTo>
                      <a:pt x="76" y="17"/>
                      <a:pt x="76" y="17"/>
                      <a:pt x="76" y="17"/>
                    </a:cubicBezTo>
                    <a:cubicBezTo>
                      <a:pt x="80" y="17"/>
                      <a:pt x="84" y="22"/>
                      <a:pt x="84" y="26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4" y="113"/>
                      <a:pt x="80" y="117"/>
                      <a:pt x="7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7"/>
                      <a:pt x="9" y="113"/>
                      <a:pt x="9" y="10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1"/>
                      <a:pt x="12" y="17"/>
                      <a:pt x="17" y="1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250" dirty="0">
                  <a:latin typeface="Univers for KPMG" panose="020B0603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BBD061-5847-4BA2-A742-394FFC33C485}"/>
                </a:ext>
              </a:extLst>
            </p:cNvPr>
            <p:cNvGrpSpPr/>
            <p:nvPr/>
          </p:nvGrpSpPr>
          <p:grpSpPr>
            <a:xfrm>
              <a:off x="5081261" y="3025780"/>
              <a:ext cx="2029478" cy="2022780"/>
              <a:chOff x="3443584" y="2328196"/>
              <a:chExt cx="2029478" cy="202278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74051" y="4151226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960060" y="4159738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43584" y="4159737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88042" y="4151225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74051" y="3903722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960060" y="3912233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43584" y="3912232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88042" y="3903721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81906" y="3644585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967916" y="3653097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51439" y="3653096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95897" y="3644584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81906" y="3397081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967916" y="3405592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51439" y="3405591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95897" y="3397080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74051" y="3151591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960060" y="3160102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43584" y="3160101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88042" y="3151590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74051" y="2904086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960060" y="2912598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43584" y="2912597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88042" y="2904085"/>
                <a:ext cx="477165" cy="191238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7920" y="2328196"/>
                <a:ext cx="389425" cy="489937"/>
              </a:xfrm>
              <a:prstGeom prst="rect">
                <a:avLst/>
              </a:prstGeom>
            </p:spPr>
          </p:pic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5100776" y="2374820"/>
                <a:ext cx="267405" cy="44248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73" y="0"/>
                  </a:cxn>
                  <a:cxn ang="0">
                    <a:pos x="93" y="19"/>
                  </a:cxn>
                  <a:cxn ang="0">
                    <a:pos x="93" y="128"/>
                  </a:cxn>
                  <a:cxn ang="0">
                    <a:pos x="73" y="147"/>
                  </a:cxn>
                  <a:cxn ang="0">
                    <a:pos x="19" y="147"/>
                  </a:cxn>
                  <a:cxn ang="0">
                    <a:pos x="0" y="128"/>
                  </a:cxn>
                  <a:cxn ang="0">
                    <a:pos x="0" y="19"/>
                  </a:cxn>
                  <a:cxn ang="0">
                    <a:pos x="19" y="0"/>
                  </a:cxn>
                  <a:cxn ang="0">
                    <a:pos x="46" y="124"/>
                  </a:cxn>
                  <a:cxn ang="0">
                    <a:pos x="54" y="132"/>
                  </a:cxn>
                  <a:cxn ang="0">
                    <a:pos x="46" y="139"/>
                  </a:cxn>
                  <a:cxn ang="0">
                    <a:pos x="39" y="132"/>
                  </a:cxn>
                  <a:cxn ang="0">
                    <a:pos x="46" y="124"/>
                  </a:cxn>
                  <a:cxn ang="0">
                    <a:pos x="36" y="6"/>
                  </a:cxn>
                  <a:cxn ang="0">
                    <a:pos x="57" y="6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57" y="11"/>
                  </a:cxn>
                  <a:cxn ang="0">
                    <a:pos x="36" y="11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6" y="6"/>
                  </a:cxn>
                  <a:cxn ang="0">
                    <a:pos x="17" y="17"/>
                  </a:cxn>
                  <a:cxn ang="0">
                    <a:pos x="76" y="17"/>
                  </a:cxn>
                  <a:cxn ang="0">
                    <a:pos x="84" y="26"/>
                  </a:cxn>
                  <a:cxn ang="0">
                    <a:pos x="84" y="108"/>
                  </a:cxn>
                  <a:cxn ang="0">
                    <a:pos x="76" y="117"/>
                  </a:cxn>
                  <a:cxn ang="0">
                    <a:pos x="17" y="117"/>
                  </a:cxn>
                  <a:cxn ang="0">
                    <a:pos x="9" y="108"/>
                  </a:cxn>
                  <a:cxn ang="0">
                    <a:pos x="9" y="25"/>
                  </a:cxn>
                  <a:cxn ang="0">
                    <a:pos x="17" y="17"/>
                  </a:cxn>
                </a:cxnLst>
                <a:rect l="0" t="0" r="r" b="b"/>
                <a:pathLst>
                  <a:path w="93" h="147">
                    <a:moveTo>
                      <a:pt x="19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84" y="0"/>
                      <a:pt x="93" y="8"/>
                      <a:pt x="93" y="19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3" y="138"/>
                      <a:pt x="84" y="147"/>
                      <a:pt x="73" y="147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9" y="147"/>
                      <a:pt x="0" y="138"/>
                      <a:pt x="0" y="12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46" y="124"/>
                    </a:moveTo>
                    <a:cubicBezTo>
                      <a:pt x="50" y="124"/>
                      <a:pt x="54" y="128"/>
                      <a:pt x="54" y="132"/>
                    </a:cubicBezTo>
                    <a:cubicBezTo>
                      <a:pt x="54" y="136"/>
                      <a:pt x="50" y="139"/>
                      <a:pt x="46" y="139"/>
                    </a:cubicBezTo>
                    <a:cubicBezTo>
                      <a:pt x="42" y="139"/>
                      <a:pt x="39" y="136"/>
                      <a:pt x="39" y="132"/>
                    </a:cubicBezTo>
                    <a:cubicBezTo>
                      <a:pt x="39" y="128"/>
                      <a:pt x="42" y="124"/>
                      <a:pt x="46" y="124"/>
                    </a:cubicBezTo>
                    <a:close/>
                    <a:moveTo>
                      <a:pt x="36" y="6"/>
                    </a:moveTo>
                    <a:cubicBezTo>
                      <a:pt x="57" y="6"/>
                      <a:pt x="57" y="6"/>
                      <a:pt x="57" y="6"/>
                    </a:cubicBezTo>
                    <a:cubicBezTo>
                      <a:pt x="59" y="6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10"/>
                      <a:pt x="59" y="11"/>
                      <a:pt x="5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2" y="10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4" y="6"/>
                      <a:pt x="36" y="6"/>
                    </a:cubicBezTo>
                    <a:close/>
                    <a:moveTo>
                      <a:pt x="17" y="17"/>
                    </a:moveTo>
                    <a:cubicBezTo>
                      <a:pt x="76" y="17"/>
                      <a:pt x="76" y="17"/>
                      <a:pt x="76" y="17"/>
                    </a:cubicBezTo>
                    <a:cubicBezTo>
                      <a:pt x="80" y="17"/>
                      <a:pt x="84" y="22"/>
                      <a:pt x="84" y="26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4" y="113"/>
                      <a:pt x="80" y="117"/>
                      <a:pt x="7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7"/>
                      <a:pt x="9" y="113"/>
                      <a:pt x="9" y="10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1"/>
                      <a:pt x="12" y="17"/>
                      <a:pt x="17" y="1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250" dirty="0">
                  <a:latin typeface="Univers for KPMG" panose="020B0603020202020204" pitchFamily="34" charset="0"/>
                </a:endParaRPr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7482" y="2506500"/>
                <a:ext cx="439744" cy="26318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7195" y="2506499"/>
                <a:ext cx="385652" cy="25521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7957861" y="3104283"/>
              <a:ext cx="2262043" cy="1944277"/>
              <a:chOff x="6623861" y="1949660"/>
              <a:chExt cx="2262043" cy="19442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728950" y="3414391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181164" y="3423043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0729" y="3423042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76736" y="3414390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728950" y="3162795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181164" y="3171447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0729" y="3171446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76736" y="3162794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6677" y="2607741"/>
                <a:ext cx="415030" cy="49803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1026" y="2614616"/>
                <a:ext cx="415030" cy="498036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1639" y="2292818"/>
                <a:ext cx="468657" cy="26753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3357" y="2292232"/>
                <a:ext cx="468657" cy="267531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5967" y="2292516"/>
                <a:ext cx="468657" cy="267531"/>
              </a:xfrm>
              <a:prstGeom prst="rect">
                <a:avLst/>
              </a:prstGeom>
            </p:spPr>
          </p:pic>
          <p:sp>
            <p:nvSpPr>
              <p:cNvPr id="32" name="Freeform 14"/>
              <p:cNvSpPr>
                <a:spLocks noEditPoints="1"/>
              </p:cNvSpPr>
              <p:nvPr/>
            </p:nvSpPr>
            <p:spPr bwMode="auto">
              <a:xfrm>
                <a:off x="6675133" y="2109968"/>
                <a:ext cx="284987" cy="44979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73" y="0"/>
                  </a:cxn>
                  <a:cxn ang="0">
                    <a:pos x="93" y="19"/>
                  </a:cxn>
                  <a:cxn ang="0">
                    <a:pos x="93" y="128"/>
                  </a:cxn>
                  <a:cxn ang="0">
                    <a:pos x="73" y="147"/>
                  </a:cxn>
                  <a:cxn ang="0">
                    <a:pos x="19" y="147"/>
                  </a:cxn>
                  <a:cxn ang="0">
                    <a:pos x="0" y="128"/>
                  </a:cxn>
                  <a:cxn ang="0">
                    <a:pos x="0" y="19"/>
                  </a:cxn>
                  <a:cxn ang="0">
                    <a:pos x="19" y="0"/>
                  </a:cxn>
                  <a:cxn ang="0">
                    <a:pos x="46" y="124"/>
                  </a:cxn>
                  <a:cxn ang="0">
                    <a:pos x="54" y="132"/>
                  </a:cxn>
                  <a:cxn ang="0">
                    <a:pos x="46" y="139"/>
                  </a:cxn>
                  <a:cxn ang="0">
                    <a:pos x="39" y="132"/>
                  </a:cxn>
                  <a:cxn ang="0">
                    <a:pos x="46" y="124"/>
                  </a:cxn>
                  <a:cxn ang="0">
                    <a:pos x="36" y="6"/>
                  </a:cxn>
                  <a:cxn ang="0">
                    <a:pos x="57" y="6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57" y="11"/>
                  </a:cxn>
                  <a:cxn ang="0">
                    <a:pos x="36" y="11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6" y="6"/>
                  </a:cxn>
                  <a:cxn ang="0">
                    <a:pos x="17" y="17"/>
                  </a:cxn>
                  <a:cxn ang="0">
                    <a:pos x="76" y="17"/>
                  </a:cxn>
                  <a:cxn ang="0">
                    <a:pos x="84" y="26"/>
                  </a:cxn>
                  <a:cxn ang="0">
                    <a:pos x="84" y="108"/>
                  </a:cxn>
                  <a:cxn ang="0">
                    <a:pos x="76" y="117"/>
                  </a:cxn>
                  <a:cxn ang="0">
                    <a:pos x="17" y="117"/>
                  </a:cxn>
                  <a:cxn ang="0">
                    <a:pos x="9" y="108"/>
                  </a:cxn>
                  <a:cxn ang="0">
                    <a:pos x="9" y="25"/>
                  </a:cxn>
                  <a:cxn ang="0">
                    <a:pos x="17" y="17"/>
                  </a:cxn>
                </a:cxnLst>
                <a:rect l="0" t="0" r="r" b="b"/>
                <a:pathLst>
                  <a:path w="93" h="147">
                    <a:moveTo>
                      <a:pt x="19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84" y="0"/>
                      <a:pt x="93" y="8"/>
                      <a:pt x="93" y="19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3" y="138"/>
                      <a:pt x="84" y="147"/>
                      <a:pt x="73" y="147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9" y="147"/>
                      <a:pt x="0" y="138"/>
                      <a:pt x="0" y="12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46" y="124"/>
                    </a:moveTo>
                    <a:cubicBezTo>
                      <a:pt x="50" y="124"/>
                      <a:pt x="54" y="128"/>
                      <a:pt x="54" y="132"/>
                    </a:cubicBezTo>
                    <a:cubicBezTo>
                      <a:pt x="54" y="136"/>
                      <a:pt x="50" y="139"/>
                      <a:pt x="46" y="139"/>
                    </a:cubicBezTo>
                    <a:cubicBezTo>
                      <a:pt x="42" y="139"/>
                      <a:pt x="39" y="136"/>
                      <a:pt x="39" y="132"/>
                    </a:cubicBezTo>
                    <a:cubicBezTo>
                      <a:pt x="39" y="128"/>
                      <a:pt x="42" y="124"/>
                      <a:pt x="46" y="124"/>
                    </a:cubicBezTo>
                    <a:close/>
                    <a:moveTo>
                      <a:pt x="36" y="6"/>
                    </a:moveTo>
                    <a:cubicBezTo>
                      <a:pt x="57" y="6"/>
                      <a:pt x="57" y="6"/>
                      <a:pt x="57" y="6"/>
                    </a:cubicBezTo>
                    <a:cubicBezTo>
                      <a:pt x="59" y="6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10"/>
                      <a:pt x="59" y="11"/>
                      <a:pt x="5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2" y="10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4" y="6"/>
                      <a:pt x="36" y="6"/>
                    </a:cubicBezTo>
                    <a:close/>
                    <a:moveTo>
                      <a:pt x="17" y="17"/>
                    </a:moveTo>
                    <a:cubicBezTo>
                      <a:pt x="76" y="17"/>
                      <a:pt x="76" y="17"/>
                      <a:pt x="76" y="17"/>
                    </a:cubicBezTo>
                    <a:cubicBezTo>
                      <a:pt x="80" y="17"/>
                      <a:pt x="84" y="22"/>
                      <a:pt x="84" y="26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4" y="113"/>
                      <a:pt x="80" y="117"/>
                      <a:pt x="7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7"/>
                      <a:pt x="9" y="113"/>
                      <a:pt x="9" y="10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1"/>
                      <a:pt x="12" y="17"/>
                      <a:pt x="17" y="1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 dirty="0">
                  <a:latin typeface="Univers for KPMG" panose="020B0603020202020204" pitchFamily="34" charset="0"/>
                </a:endParaRPr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8558854" y="2089540"/>
                <a:ext cx="284987" cy="44979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73" y="0"/>
                  </a:cxn>
                  <a:cxn ang="0">
                    <a:pos x="93" y="19"/>
                  </a:cxn>
                  <a:cxn ang="0">
                    <a:pos x="93" y="128"/>
                  </a:cxn>
                  <a:cxn ang="0">
                    <a:pos x="73" y="147"/>
                  </a:cxn>
                  <a:cxn ang="0">
                    <a:pos x="19" y="147"/>
                  </a:cxn>
                  <a:cxn ang="0">
                    <a:pos x="0" y="128"/>
                  </a:cxn>
                  <a:cxn ang="0">
                    <a:pos x="0" y="19"/>
                  </a:cxn>
                  <a:cxn ang="0">
                    <a:pos x="19" y="0"/>
                  </a:cxn>
                  <a:cxn ang="0">
                    <a:pos x="46" y="124"/>
                  </a:cxn>
                  <a:cxn ang="0">
                    <a:pos x="54" y="132"/>
                  </a:cxn>
                  <a:cxn ang="0">
                    <a:pos x="46" y="139"/>
                  </a:cxn>
                  <a:cxn ang="0">
                    <a:pos x="39" y="132"/>
                  </a:cxn>
                  <a:cxn ang="0">
                    <a:pos x="46" y="124"/>
                  </a:cxn>
                  <a:cxn ang="0">
                    <a:pos x="36" y="6"/>
                  </a:cxn>
                  <a:cxn ang="0">
                    <a:pos x="57" y="6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57" y="11"/>
                  </a:cxn>
                  <a:cxn ang="0">
                    <a:pos x="36" y="11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6" y="6"/>
                  </a:cxn>
                  <a:cxn ang="0">
                    <a:pos x="17" y="17"/>
                  </a:cxn>
                  <a:cxn ang="0">
                    <a:pos x="76" y="17"/>
                  </a:cxn>
                  <a:cxn ang="0">
                    <a:pos x="84" y="26"/>
                  </a:cxn>
                  <a:cxn ang="0">
                    <a:pos x="84" y="108"/>
                  </a:cxn>
                  <a:cxn ang="0">
                    <a:pos x="76" y="117"/>
                  </a:cxn>
                  <a:cxn ang="0">
                    <a:pos x="17" y="117"/>
                  </a:cxn>
                  <a:cxn ang="0">
                    <a:pos x="9" y="108"/>
                  </a:cxn>
                  <a:cxn ang="0">
                    <a:pos x="9" y="25"/>
                  </a:cxn>
                  <a:cxn ang="0">
                    <a:pos x="17" y="17"/>
                  </a:cxn>
                </a:cxnLst>
                <a:rect l="0" t="0" r="r" b="b"/>
                <a:pathLst>
                  <a:path w="93" h="147">
                    <a:moveTo>
                      <a:pt x="19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84" y="0"/>
                      <a:pt x="93" y="8"/>
                      <a:pt x="93" y="19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3" y="138"/>
                      <a:pt x="84" y="147"/>
                      <a:pt x="73" y="147"/>
                    </a:cubicBezTo>
                    <a:cubicBezTo>
                      <a:pt x="19" y="147"/>
                      <a:pt x="19" y="147"/>
                      <a:pt x="19" y="147"/>
                    </a:cubicBezTo>
                    <a:cubicBezTo>
                      <a:pt x="9" y="147"/>
                      <a:pt x="0" y="138"/>
                      <a:pt x="0" y="12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46" y="124"/>
                    </a:moveTo>
                    <a:cubicBezTo>
                      <a:pt x="50" y="124"/>
                      <a:pt x="54" y="128"/>
                      <a:pt x="54" y="132"/>
                    </a:cubicBezTo>
                    <a:cubicBezTo>
                      <a:pt x="54" y="136"/>
                      <a:pt x="50" y="139"/>
                      <a:pt x="46" y="139"/>
                    </a:cubicBezTo>
                    <a:cubicBezTo>
                      <a:pt x="42" y="139"/>
                      <a:pt x="39" y="136"/>
                      <a:pt x="39" y="132"/>
                    </a:cubicBezTo>
                    <a:cubicBezTo>
                      <a:pt x="39" y="128"/>
                      <a:pt x="42" y="124"/>
                      <a:pt x="46" y="124"/>
                    </a:cubicBezTo>
                    <a:close/>
                    <a:moveTo>
                      <a:pt x="36" y="6"/>
                    </a:moveTo>
                    <a:cubicBezTo>
                      <a:pt x="57" y="6"/>
                      <a:pt x="57" y="6"/>
                      <a:pt x="57" y="6"/>
                    </a:cubicBezTo>
                    <a:cubicBezTo>
                      <a:pt x="59" y="6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10"/>
                      <a:pt x="59" y="11"/>
                      <a:pt x="5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2" y="10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4" y="6"/>
                      <a:pt x="36" y="6"/>
                    </a:cubicBezTo>
                    <a:close/>
                    <a:moveTo>
                      <a:pt x="17" y="17"/>
                    </a:moveTo>
                    <a:cubicBezTo>
                      <a:pt x="76" y="17"/>
                      <a:pt x="76" y="17"/>
                      <a:pt x="76" y="17"/>
                    </a:cubicBezTo>
                    <a:cubicBezTo>
                      <a:pt x="80" y="17"/>
                      <a:pt x="84" y="22"/>
                      <a:pt x="84" y="26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4" y="113"/>
                      <a:pt x="80" y="117"/>
                      <a:pt x="7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7"/>
                      <a:pt x="9" y="113"/>
                      <a:pt x="9" y="10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1"/>
                      <a:pt x="12" y="17"/>
                      <a:pt x="17" y="1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 dirty="0">
                  <a:latin typeface="Univers for KPMG" panose="020B0603020202020204" pitchFamily="34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462" y="1951550"/>
                <a:ext cx="411009" cy="25943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8912" y="1956365"/>
                <a:ext cx="411009" cy="25943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0728" y="3699538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177654" y="3692862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722120" y="3691924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76736" y="3690551"/>
                <a:ext cx="508539" cy="194399"/>
              </a:xfrm>
              <a:prstGeom prst="rect">
                <a:avLst/>
              </a:prstGeom>
            </p:spPr>
          </p:pic>
          <p:pic>
            <p:nvPicPr>
              <p:cNvPr id="40" name="Picture 39" descr="Railway Station Signs · Free vector graphic on Pixabay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6789" y="2623652"/>
                <a:ext cx="369115" cy="49256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3861" y="2621480"/>
                <a:ext cx="409310" cy="491172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8910" y="2611173"/>
                <a:ext cx="409310" cy="491172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0238" y="1949660"/>
                <a:ext cx="411009" cy="25943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31" name="TextBox 230"/>
          <p:cNvSpPr txBox="1">
            <a:spLocks/>
          </p:cNvSpPr>
          <p:nvPr/>
        </p:nvSpPr>
        <p:spPr>
          <a:xfrm>
            <a:off x="1784350" y="1560040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UNSUSTAINABLE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2" name="TextBox 231"/>
          <p:cNvSpPr txBox="1">
            <a:spLocks/>
          </p:cNvSpPr>
          <p:nvPr/>
        </p:nvSpPr>
        <p:spPr>
          <a:xfrm>
            <a:off x="4855451" y="17811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SUB-OPTIMAL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3" name="TextBox 232"/>
          <p:cNvSpPr txBox="1">
            <a:spLocks/>
          </p:cNvSpPr>
          <p:nvPr/>
        </p:nvSpPr>
        <p:spPr>
          <a:xfrm>
            <a:off x="7926552" y="17811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OPTIMAL?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4" name="TextBox 233"/>
          <p:cNvSpPr txBox="1">
            <a:spLocks/>
          </p:cNvSpPr>
          <p:nvPr/>
        </p:nvSpPr>
        <p:spPr>
          <a:xfrm>
            <a:off x="1936750" y="19335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UNSUSTAINABLE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5" name="TextBox 234"/>
          <p:cNvSpPr txBox="1">
            <a:spLocks/>
          </p:cNvSpPr>
          <p:nvPr/>
        </p:nvSpPr>
        <p:spPr>
          <a:xfrm>
            <a:off x="5007851" y="19335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SUB-OPTIMAL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6" name="TextBox 235"/>
          <p:cNvSpPr txBox="1">
            <a:spLocks/>
          </p:cNvSpPr>
          <p:nvPr/>
        </p:nvSpPr>
        <p:spPr>
          <a:xfrm>
            <a:off x="8078952" y="19335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OPTIMAL?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1631950" y="1628775"/>
            <a:ext cx="8928100" cy="531114"/>
            <a:chOff x="1631950" y="1628775"/>
            <a:chExt cx="8928100" cy="531114"/>
          </a:xfrm>
          <a:solidFill>
            <a:schemeClr val="tx2">
              <a:lumMod val="75000"/>
            </a:schemeClr>
          </a:solidFill>
        </p:grpSpPr>
        <p:sp>
          <p:nvSpPr>
            <p:cNvPr id="238" name="TextBox 237"/>
            <p:cNvSpPr txBox="1">
              <a:spLocks/>
            </p:cNvSpPr>
            <p:nvPr/>
          </p:nvSpPr>
          <p:spPr>
            <a:xfrm>
              <a:off x="1631950" y="1628775"/>
              <a:ext cx="2785898" cy="531114"/>
            </a:xfrm>
            <a:prstGeom prst="rect">
              <a:avLst/>
            </a:prstGeom>
            <a:grpFill/>
          </p:spPr>
          <p:txBody>
            <a:bodyPr wrap="square" lIns="44371" tIns="44371" rIns="44371" bIns="44371" rtlCol="0" anchor="ctr">
              <a:noAutofit/>
            </a:bodyPr>
            <a:lstStyle/>
            <a:p>
              <a:pPr algn="ctr">
                <a:spcAft>
                  <a:spcPts val="488"/>
                </a:spcAft>
              </a:pPr>
              <a:r>
                <a:rPr lang="en-GB" sz="1600" b="1" dirty="0">
                  <a:solidFill>
                    <a:schemeClr val="bg1"/>
                  </a:solidFill>
                </a:rPr>
                <a:t>UNSUSTAINABLE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39" name="TextBox 238"/>
            <p:cNvSpPr txBox="1">
              <a:spLocks/>
            </p:cNvSpPr>
            <p:nvPr/>
          </p:nvSpPr>
          <p:spPr>
            <a:xfrm>
              <a:off x="4703051" y="1628775"/>
              <a:ext cx="2785898" cy="531114"/>
            </a:xfrm>
            <a:prstGeom prst="rect">
              <a:avLst/>
            </a:prstGeom>
            <a:grpFill/>
          </p:spPr>
          <p:txBody>
            <a:bodyPr wrap="square" lIns="44371" tIns="44371" rIns="44371" bIns="44371" rtlCol="0" anchor="ctr">
              <a:noAutofit/>
            </a:bodyPr>
            <a:lstStyle/>
            <a:p>
              <a:pPr algn="ctr">
                <a:spcAft>
                  <a:spcPts val="488"/>
                </a:spcAft>
              </a:pPr>
              <a:r>
                <a:rPr lang="en-GB" sz="1600" b="1" dirty="0">
                  <a:solidFill>
                    <a:schemeClr val="bg1"/>
                  </a:solidFill>
                </a:rPr>
                <a:t>SUB-OPTIMAL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40" name="TextBox 239"/>
            <p:cNvSpPr txBox="1">
              <a:spLocks/>
            </p:cNvSpPr>
            <p:nvPr/>
          </p:nvSpPr>
          <p:spPr>
            <a:xfrm>
              <a:off x="7774152" y="1628775"/>
              <a:ext cx="2785898" cy="531114"/>
            </a:xfrm>
            <a:prstGeom prst="rect">
              <a:avLst/>
            </a:prstGeom>
            <a:grpFill/>
          </p:spPr>
          <p:txBody>
            <a:bodyPr wrap="square" lIns="44371" tIns="44371" rIns="44371" bIns="44371" rtlCol="0" anchor="ctr">
              <a:noAutofit/>
            </a:bodyPr>
            <a:lstStyle/>
            <a:p>
              <a:pPr algn="ctr">
                <a:spcAft>
                  <a:spcPts val="488"/>
                </a:spcAft>
              </a:pPr>
              <a:r>
                <a:rPr lang="en-GB" sz="1600" b="1" dirty="0" smtClean="0">
                  <a:solidFill>
                    <a:schemeClr val="bg1"/>
                  </a:solidFill>
                </a:rPr>
                <a:t>OPTIMAL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5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216" y="0"/>
            <a:ext cx="5183188" cy="823912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Vehicle decarbonisation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4578" y="1290228"/>
            <a:ext cx="9609114" cy="556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World’s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first net zero aviation region by 2040</a:t>
            </a:r>
          </a:p>
          <a:p>
            <a:pPr marL="0" indent="0">
              <a:buNone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Zero emission railways by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2035</a:t>
            </a:r>
          </a:p>
          <a:p>
            <a:pPr marL="0" indent="0">
              <a:buNone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Road vehicles:</a:t>
            </a:r>
          </a:p>
          <a:p>
            <a:pPr lvl="1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Heavy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Duty Vehicle programme 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Phase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out of petrol &amp; diesel cars by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2030</a:t>
            </a:r>
          </a:p>
          <a:p>
            <a:pPr lvl="1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Phase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out petrol and diesel cars from public sector fleet by 2025</a:t>
            </a:r>
          </a:p>
          <a:p>
            <a:pPr lvl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Create at least 20 Electric Towns across Scotland by 2025 </a:t>
            </a:r>
          </a:p>
          <a:p>
            <a:pPr lvl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Create Scotland’s first electric highway on the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A9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 result for BA plan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3" y="973271"/>
            <a:ext cx="1531075" cy="11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3" y="2244837"/>
            <a:ext cx="1531075" cy="8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0" y="3234100"/>
            <a:ext cx="1555659" cy="10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9" y="4402480"/>
            <a:ext cx="1608317" cy="9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0" y="5468698"/>
            <a:ext cx="1623533" cy="12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Whole system</a:t>
            </a:r>
            <a:endParaRPr lang="en-GB" dirty="0"/>
          </a:p>
        </p:txBody>
      </p:sp>
      <p:sp>
        <p:nvSpPr>
          <p:cNvPr id="231" name="TextBox 230"/>
          <p:cNvSpPr txBox="1">
            <a:spLocks/>
          </p:cNvSpPr>
          <p:nvPr/>
        </p:nvSpPr>
        <p:spPr>
          <a:xfrm>
            <a:off x="1784350" y="1560040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UNSUSTAINABLE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2" name="TextBox 231"/>
          <p:cNvSpPr txBox="1">
            <a:spLocks/>
          </p:cNvSpPr>
          <p:nvPr/>
        </p:nvSpPr>
        <p:spPr>
          <a:xfrm>
            <a:off x="4855451" y="17811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SUB-OPTIMAL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3" name="TextBox 232"/>
          <p:cNvSpPr txBox="1">
            <a:spLocks/>
          </p:cNvSpPr>
          <p:nvPr/>
        </p:nvSpPr>
        <p:spPr>
          <a:xfrm>
            <a:off x="7926552" y="17811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OPTIMAL?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4" name="TextBox 233"/>
          <p:cNvSpPr txBox="1">
            <a:spLocks/>
          </p:cNvSpPr>
          <p:nvPr/>
        </p:nvSpPr>
        <p:spPr>
          <a:xfrm>
            <a:off x="1936750" y="19335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UNSUSTAINABLE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5" name="TextBox 234"/>
          <p:cNvSpPr txBox="1">
            <a:spLocks/>
          </p:cNvSpPr>
          <p:nvPr/>
        </p:nvSpPr>
        <p:spPr>
          <a:xfrm>
            <a:off x="5007851" y="19335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SUB-OPTIMAL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6" name="TextBox 235"/>
          <p:cNvSpPr txBox="1">
            <a:spLocks/>
          </p:cNvSpPr>
          <p:nvPr/>
        </p:nvSpPr>
        <p:spPr>
          <a:xfrm>
            <a:off x="8078952" y="1933575"/>
            <a:ext cx="2785898" cy="531114"/>
          </a:xfrm>
          <a:prstGeom prst="rect">
            <a:avLst/>
          </a:prstGeom>
          <a:noFill/>
        </p:spPr>
        <p:txBody>
          <a:bodyPr wrap="square" lIns="44371" tIns="44371" rIns="44371" bIns="44371" rtlCol="0" anchor="ctr">
            <a:noAutofit/>
          </a:bodyPr>
          <a:lstStyle/>
          <a:p>
            <a:pPr algn="ctr">
              <a:spcAft>
                <a:spcPts val="488"/>
              </a:spcAft>
            </a:pPr>
            <a:r>
              <a:rPr lang="en-GB" sz="1600" b="1" dirty="0">
                <a:solidFill>
                  <a:schemeClr val="bg1"/>
                </a:solidFill>
              </a:rPr>
              <a:t>OPTIMAL?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41" name="Rectangle: Rounded Corners 12"/>
          <p:cNvSpPr/>
          <p:nvPr/>
        </p:nvSpPr>
        <p:spPr>
          <a:xfrm>
            <a:off x="2622822" y="2016189"/>
            <a:ext cx="6947741" cy="371530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pic>
        <p:nvPicPr>
          <p:cNvPr id="242" name="Picture 24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940" y="4147581"/>
            <a:ext cx="1940478" cy="116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244" y="1431092"/>
            <a:ext cx="1807748" cy="120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053" y="1448958"/>
            <a:ext cx="2611687" cy="135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" name="Picture 24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766" y="4882792"/>
            <a:ext cx="1940478" cy="116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6" name="Picture 24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143" y="4876760"/>
            <a:ext cx="1940478" cy="116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89" y="2650028"/>
            <a:ext cx="1790743" cy="130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8" name="TextBox 247"/>
          <p:cNvSpPr txBox="1"/>
          <p:nvPr/>
        </p:nvSpPr>
        <p:spPr>
          <a:xfrm>
            <a:off x="4063005" y="3075384"/>
            <a:ext cx="49939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/>
              <a:t>Fleets can catalyse virtuous investment cycles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en-GB" sz="1600" dirty="0"/>
              <a:t>Collective vision and leadership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en-GB" sz="1600" dirty="0"/>
              <a:t>Creative investment propositions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en-GB" sz="1600" dirty="0"/>
              <a:t>Bold new collaborations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166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pt-uk.org/media/o2fltepf/untitled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5373"/>
          <a:stretch/>
        </p:blipFill>
        <p:spPr bwMode="auto">
          <a:xfrm>
            <a:off x="6500812" y="1512888"/>
            <a:ext cx="5572125" cy="46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Bus Decarbonisation Taskforce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38446" y="6320632"/>
            <a:ext cx="6334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Bus Decarbonisation Taskforce | CPT (cpt-uk.org)</a:t>
            </a:r>
            <a:r>
              <a:rPr lang="en-GB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12888"/>
            <a:ext cx="59007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Leaders from the finance, energy, bus operating and bus manufacturing sectors</a:t>
            </a:r>
          </a:p>
          <a:p>
            <a:endParaRPr lang="en-GB" sz="2800" dirty="0" smtClean="0"/>
          </a:p>
          <a:p>
            <a:r>
              <a:rPr lang="en-GB" sz="2800" dirty="0" smtClean="0"/>
              <a:t>1 year, 1 task:</a:t>
            </a:r>
          </a:p>
          <a:p>
            <a:r>
              <a:rPr lang="en-GB" sz="2800" dirty="0" smtClean="0"/>
              <a:t>Co-design a vision and a pathway to a fully zero-emission bus fleet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8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Taskforce: </a:t>
            </a:r>
            <a:r>
              <a:rPr lang="en-GB" sz="3200" dirty="0"/>
              <a:t>OPPORTUNITIES &amp; HURDLES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4" y="1085849"/>
            <a:ext cx="11577639" cy="524351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COVID19: </a:t>
            </a:r>
          </a:p>
          <a:p>
            <a:pPr marL="457200" lvl="1" indent="0">
              <a:buNone/>
            </a:pPr>
            <a:r>
              <a:rPr lang="en-GB" dirty="0"/>
              <a:t>p</a:t>
            </a:r>
            <a:r>
              <a:rPr lang="en-GB" dirty="0" smtClean="0"/>
              <a:t>assenger number impact 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g</a:t>
            </a:r>
            <a:r>
              <a:rPr lang="en-GB" dirty="0" smtClean="0"/>
              <a:t>reen recovery</a:t>
            </a:r>
          </a:p>
          <a:p>
            <a:r>
              <a:rPr lang="en-GB" dirty="0" smtClean="0"/>
              <a:t>Cost &amp; finance:  </a:t>
            </a:r>
          </a:p>
          <a:p>
            <a:pPr marL="457200" lvl="1" indent="0">
              <a:buNone/>
            </a:pPr>
            <a:r>
              <a:rPr lang="en-GB" dirty="0"/>
              <a:t>h</a:t>
            </a:r>
            <a:r>
              <a:rPr lang="en-GB" dirty="0" smtClean="0"/>
              <a:t>igh sticker price + installation of charging infrastructure</a:t>
            </a:r>
          </a:p>
          <a:p>
            <a:pPr marL="457200" lvl="1" indent="0">
              <a:buNone/>
            </a:pPr>
            <a:r>
              <a:rPr lang="en-GB" dirty="0"/>
              <a:t>h</a:t>
            </a:r>
            <a:r>
              <a:rPr lang="en-GB" dirty="0" smtClean="0"/>
              <a:t>igh cost of hydrogen</a:t>
            </a:r>
          </a:p>
          <a:p>
            <a:pPr marL="457200" lvl="1" indent="0">
              <a:buNone/>
            </a:pPr>
            <a:r>
              <a:rPr lang="en-GB" dirty="0" smtClean="0"/>
              <a:t>uncertain residual value of batteries </a:t>
            </a:r>
          </a:p>
          <a:p>
            <a:pPr marL="457200" lvl="1" indent="0">
              <a:buNone/>
            </a:pPr>
            <a:r>
              <a:rPr lang="en-GB" dirty="0"/>
              <a:t>u</a:t>
            </a:r>
            <a:r>
              <a:rPr lang="en-GB" dirty="0" smtClean="0"/>
              <a:t>ncertain maintenance costs</a:t>
            </a:r>
          </a:p>
          <a:p>
            <a:pPr marL="457200" lvl="1" indent="0">
              <a:buNone/>
            </a:pPr>
            <a:r>
              <a:rPr lang="en-GB" dirty="0" smtClean="0"/>
              <a:t>lower running cost of battery-electric buses</a:t>
            </a:r>
          </a:p>
          <a:p>
            <a:pPr marL="457200" lvl="1" indent="0">
              <a:buNone/>
            </a:pPr>
            <a:r>
              <a:rPr lang="en-GB" dirty="0" smtClean="0"/>
              <a:t>different financial product</a:t>
            </a:r>
            <a:r>
              <a:rPr lang="en-GB" dirty="0"/>
              <a:t>s, </a:t>
            </a:r>
            <a:r>
              <a:rPr lang="en-GB" dirty="0" err="1"/>
              <a:t>incl</a:t>
            </a:r>
            <a:r>
              <a:rPr lang="en-GB" dirty="0"/>
              <a:t> warranties,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Energy:  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grid capacity</a:t>
            </a:r>
            <a:r>
              <a:rPr lang="en-GB" dirty="0"/>
              <a:t> </a:t>
            </a:r>
            <a:r>
              <a:rPr lang="en-GB" dirty="0" smtClean="0"/>
              <a:t>and processes / time / responsibility for upgrades 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s</a:t>
            </a:r>
            <a:r>
              <a:rPr lang="en-GB" dirty="0" smtClean="0"/>
              <a:t>upply of hydrogen &amp; economics</a:t>
            </a:r>
          </a:p>
          <a:p>
            <a:r>
              <a:rPr lang="en-GB" dirty="0" smtClean="0"/>
              <a:t>Supply chain:  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range of battery electric buses &amp; maturity of hydrogen fuel-cell buses:  affordability of parts</a:t>
            </a:r>
          </a:p>
          <a:p>
            <a:pPr marL="457200" lvl="1" indent="0">
              <a:buNone/>
            </a:pPr>
            <a:r>
              <a:rPr lang="en-GB" dirty="0" smtClean="0"/>
              <a:t>charging &amp; refuelling equipment</a:t>
            </a:r>
          </a:p>
          <a:p>
            <a:pPr marL="457200" lvl="1" indent="0">
              <a:buNone/>
            </a:pPr>
            <a:r>
              <a:rPr lang="en-GB" dirty="0" smtClean="0"/>
              <a:t>reuse &amp; recycling: circular economy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3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9839" y="3278349"/>
            <a:ext cx="1525112" cy="1228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models for battery and energy infrastructure financing and ownership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9841" y="1421292"/>
            <a:ext cx="1541780" cy="124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00"/>
              </a:spcAf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Hydrogen is taking off</a:t>
            </a:r>
            <a:endParaRPr lang="en-GB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6104" y="4673663"/>
            <a:ext cx="1525112" cy="1228405"/>
          </a:xfrm>
          <a:prstGeom prst="rect">
            <a:avLst/>
          </a:prstGeom>
          <a:solidFill>
            <a:srgbClr val="F38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 in batteries and fuel-cell and zero-emission vehicles continues at pace</a:t>
            </a:r>
            <a:endParaRPr lang="en-GB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1174" y="129547"/>
            <a:ext cx="7574601" cy="1442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Operators to:   </a:t>
            </a:r>
            <a:r>
              <a:rPr lang="en-GB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comprehensive </a:t>
            </a: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 </a:t>
            </a: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plans;</a:t>
            </a:r>
            <a:endParaRPr lang="en-GB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ollaborate 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 operators (including other vehicle types) </a:t>
            </a: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rationalise/standardise vehicle specification;</a:t>
            </a:r>
            <a:endParaRPr lang="en-GB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demonstrate and roll-out new 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 designed around zero-emission buses and energy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1172" y="1734625"/>
            <a:ext cx="7574601" cy="617933"/>
          </a:xfrm>
          <a:prstGeom prst="rect">
            <a:avLst/>
          </a:prstGeom>
          <a:solidFill>
            <a:srgbClr val="7FE8ED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Operators &amp; energy companies to 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ointly map depots, grid capacity 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hydrogen </a:t>
            </a:r>
            <a:r>
              <a:rPr lang="en-GB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endParaRPr lang="en-GB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1172" y="2515558"/>
            <a:ext cx="7574601" cy="875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companies to make 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more transparent, easier to navigate and quicker where possible </a:t>
            </a:r>
            <a:endParaRPr lang="en-GB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1171" y="3553668"/>
            <a:ext cx="7574601" cy="7828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Roll-out of financial products that will support zero-emission buses and infrastructure</a:t>
            </a:r>
            <a:endParaRPr lang="en-GB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9841" y="77787"/>
            <a:ext cx="1541780" cy="1192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Leading bus operators are demonstrating new business models</a:t>
            </a:r>
            <a:endParaRPr lang="en-GB" sz="10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1171" y="5300663"/>
            <a:ext cx="7574601" cy="1244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Two-phase Scottish Zero Emission Bus Challenge Fund</a:t>
            </a:r>
            <a:endParaRPr lang="en-GB" sz="20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357" y="77787"/>
            <a:ext cx="1979931" cy="6627650"/>
            <a:chOff x="320357" y="77787"/>
            <a:chExt cx="1979931" cy="6627650"/>
          </a:xfrm>
        </p:grpSpPr>
        <p:sp>
          <p:nvSpPr>
            <p:cNvPr id="4" name="Rectangle 3"/>
            <p:cNvSpPr/>
            <p:nvPr/>
          </p:nvSpPr>
          <p:spPr>
            <a:xfrm>
              <a:off x="320357" y="77787"/>
              <a:ext cx="1979931" cy="1183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Leading bus operators have invested </a:t>
              </a:r>
              <a:r>
                <a:rPr lang="en-GB" sz="1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&gt;£</a:t>
              </a:r>
              <a:r>
                <a:rPr lang="en-GB" sz="1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70 million in </a:t>
              </a:r>
              <a:r>
                <a:rPr lang="en-GB" sz="1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&gt;272 zero-emission </a:t>
              </a:r>
              <a:r>
                <a:rPr lang="en-GB" sz="1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buses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357" y="1421292"/>
              <a:ext cx="1979931" cy="1244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GB" sz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energy sector has largely decarbonised electricity</a:t>
              </a:r>
              <a:endParaRPr lang="en-GB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357" y="2753204"/>
              <a:ext cx="1979931" cy="11555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finance sector have explored options and is ready to invest</a:t>
              </a:r>
              <a:endPara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357" y="4068921"/>
              <a:ext cx="1979931" cy="1231742"/>
            </a:xfrm>
            <a:prstGeom prst="rect">
              <a:avLst/>
            </a:prstGeom>
            <a:solidFill>
              <a:srgbClr val="F38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Manufacturers and the supply chain have established zero-emission vehicles </a:t>
              </a:r>
              <a:endParaRPr lang="en-GB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0357" y="5460837"/>
              <a:ext cx="1979931" cy="1244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rgbClr val="0563C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Scottish Government has awarded over £</a:t>
              </a:r>
              <a:r>
                <a:rPr lang="en-GB" sz="1200" dirty="0" err="1" smtClean="0">
                  <a:solidFill>
                    <a:srgbClr val="0563C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50m</a:t>
              </a:r>
              <a:r>
                <a:rPr lang="en-GB" sz="1200" dirty="0" smtClean="0">
                  <a:solidFill>
                    <a:srgbClr val="0563C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smtClean="0">
                  <a:solidFill>
                    <a:srgbClr val="0563C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(+£</a:t>
              </a:r>
              <a:r>
                <a:rPr lang="en-GB" sz="1200" dirty="0" err="1" smtClean="0">
                  <a:solidFill>
                    <a:srgbClr val="0563C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21m</a:t>
              </a:r>
              <a:r>
                <a:rPr lang="en-GB" sz="1200" dirty="0" smtClean="0">
                  <a:solidFill>
                    <a:srgbClr val="0563C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resource) in battery-electric buses, &amp; several million supporting hydrogen demo projects</a:t>
              </a:r>
              <a:endPara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341171" y="4427165"/>
            <a:ext cx="7574601" cy="782802"/>
          </a:xfrm>
          <a:prstGeom prst="rect">
            <a:avLst/>
          </a:prstGeom>
          <a:solidFill>
            <a:srgbClr val="F385DE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 smtClean="0">
                <a:solidFill>
                  <a:srgbClr val="0101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 circular economy for batteries</a:t>
            </a:r>
            <a:endParaRPr lang="en-GB" sz="1600" b="1" dirty="0">
              <a:solidFill>
                <a:srgbClr val="0101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ransport Scotland brand colours">
      <a:dk1>
        <a:srgbClr val="212192"/>
      </a:dk1>
      <a:lt1>
        <a:srgbClr val="FFFFFF"/>
      </a:lt1>
      <a:dk2>
        <a:srgbClr val="212192"/>
      </a:dk2>
      <a:lt2>
        <a:srgbClr val="FFFFFF"/>
      </a:lt2>
      <a:accent1>
        <a:srgbClr val="212192"/>
      </a:accent1>
      <a:accent2>
        <a:srgbClr val="02AE99"/>
      </a:accent2>
      <a:accent3>
        <a:srgbClr val="FFB400"/>
      </a:accent3>
      <a:accent4>
        <a:srgbClr val="912766"/>
      </a:accent4>
      <a:accent5>
        <a:srgbClr val="E6007E"/>
      </a:accent5>
      <a:accent6>
        <a:srgbClr val="80C4A5"/>
      </a:accent6>
      <a:hlink>
        <a:srgbClr val="0563C1"/>
      </a:hlink>
      <a:folHlink>
        <a:srgbClr val="9127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.pptx" id="{C067D977-8F33-4FB2-9276-E0B34D046D06}" vid="{0D99C256-4693-4D07-BD14-5B83AA4CC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2782</TotalTime>
  <Words>530</Words>
  <Application>Microsoft Office PowerPoint</Application>
  <PresentationFormat>Widescreen</PresentationFormat>
  <Paragraphs>89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 ExtraBold</vt:lpstr>
      <vt:lpstr>Montserrat SemiBold</vt:lpstr>
      <vt:lpstr>Times New Roman</vt:lpstr>
      <vt:lpstr>Univers for KPMG</vt:lpstr>
      <vt:lpstr>Verdana</vt:lpstr>
      <vt:lpstr>Office Theme</vt:lpstr>
      <vt:lpstr>Transitioning to zero emission buses</vt:lpstr>
      <vt:lpstr>Not just electrification</vt:lpstr>
      <vt:lpstr>PowerPoint Presentation</vt:lpstr>
      <vt:lpstr>Whole system</vt:lpstr>
      <vt:lpstr>Bus Decarbonisation Taskforce</vt:lpstr>
      <vt:lpstr>Taskforce: OPPORTUNITIES &amp; HURDLES 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Scotland</dc:title>
  <dc:creator>u206798</dc:creator>
  <cp:lastModifiedBy>u206798</cp:lastModifiedBy>
  <cp:revision>27</cp:revision>
  <dcterms:created xsi:type="dcterms:W3CDTF">2021-08-31T12:55:46Z</dcterms:created>
  <dcterms:modified xsi:type="dcterms:W3CDTF">2022-02-02T13:43:28Z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A28461046</vt:lpwstr>
  </property>
  <property fmtid="{D5CDD505-2E9C-101B-9397-08002B2CF9AE}" pid="4" name="Objective-Title">
    <vt:lpwstr>Transport Scotland - Corporate Communications - Publications - Corporate Template - powerpoint template - May 2020</vt:lpwstr>
  </property>
  <property fmtid="{D5CDD505-2E9C-101B-9397-08002B2CF9AE}" pid="5" name="Objective-Description">
    <vt:lpwstr/>
  </property>
  <property fmtid="{D5CDD505-2E9C-101B-9397-08002B2CF9AE}" pid="6" name="Objective-CreationStamp">
    <vt:filetime>2020-05-21T10:39:31Z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2020-06-01T09:46:29Z</vt:filetime>
  </property>
  <property fmtid="{D5CDD505-2E9C-101B-9397-08002B2CF9AE}" pid="10" name="Objective-ModificationStamp">
    <vt:filetime>2020-06-01T09:46:29Z</vt:filetime>
  </property>
  <property fmtid="{D5CDD505-2E9C-101B-9397-08002B2CF9AE}" pid="11" name="Objective-Owner">
    <vt:lpwstr>Wylie, Sinead S (U419240)</vt:lpwstr>
  </property>
  <property fmtid="{D5CDD505-2E9C-101B-9397-08002B2CF9AE}" pid="12" name="Objective-Path">
    <vt:lpwstr>Objective Global Folder:SG File Plan:Administration:Communications:External communications:Advice and Policy: External Communications:Transport Scotland: Corporate Communications: Publications: 2019-2024:</vt:lpwstr>
  </property>
  <property fmtid="{D5CDD505-2E9C-101B-9397-08002B2CF9AE}" pid="13" name="Objective-Parent">
    <vt:lpwstr>Transport Scotland: Corporate Communications: Publications: 2019-2024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vA41441219</vt:lpwstr>
  </property>
  <property fmtid="{D5CDD505-2E9C-101B-9397-08002B2CF9AE}" pid="16" name="Objective-Version">
    <vt:lpwstr>2.0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